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en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FFFFCC"/>
    <a:srgbClr val="FFCC99"/>
    <a:srgbClr val="FF9900"/>
    <a:srgbClr val="CC99FF"/>
    <a:srgbClr val="66FF33"/>
    <a:srgbClr val="CCE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/>
    <p:restoredTop sz="94531"/>
  </p:normalViewPr>
  <p:slideViewPr>
    <p:cSldViewPr>
      <p:cViewPr varScale="1">
        <p:scale>
          <a:sx n="93" d="100"/>
          <a:sy n="93" d="100"/>
        </p:scale>
        <p:origin x="165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C8D57-8B6C-FF4D-A410-3ABF0E705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64DB9F-CFEE-CB44-A7D4-AF08D8AB1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AE398-0AFC-984A-9DD9-6E1393E6D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97D9-0716-4BE2-8571-1F842D5D1F94}" type="datetimeFigureOut">
              <a:rPr lang="en-US" smtClean="0"/>
              <a:pPr/>
              <a:t>3/12/20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196DF-1B97-1D4A-B91E-A83CCF90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67852-B4B0-8941-A41E-762C7080F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7BB8-A3DA-48ED-A8A0-0FDF6AEBD03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44576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1360C-C6DC-3240-9F20-7E7CC765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7FD62D-2495-8A49-9B88-C313FB9D7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D6C83-F1FF-584D-9F91-E62CD451C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97D9-0716-4BE2-8571-1F842D5D1F94}" type="datetimeFigureOut">
              <a:rPr lang="en-US" smtClean="0"/>
              <a:pPr/>
              <a:t>3/12/20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ED8E9-A788-BB48-8DFC-C39064A1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C30DD-2B0D-8F44-A093-9F3B13354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7BB8-A3DA-48ED-A8A0-0FDF6AEBD03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9908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C51F55-5501-FA4A-B391-DAC4C2A4E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F34D15-118B-AC4B-9B9D-B813C837C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C9ADF-9DBC-8748-B498-A1E8F1144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97D9-0716-4BE2-8571-1F842D5D1F94}" type="datetimeFigureOut">
              <a:rPr lang="en-US" smtClean="0"/>
              <a:pPr/>
              <a:t>3/12/20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0CDE2-F6DB-D34E-9C00-D718D88F7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CFB25-A792-1F4F-A6EA-397418DB0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7BB8-A3DA-48ED-A8A0-0FDF6AEBD03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9704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F9478-89AD-6742-98AA-82FECB78E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C7B21-7194-F543-A12F-90CB3483E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976F9-0F7C-794D-8B83-F1A101802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97D9-0716-4BE2-8571-1F842D5D1F94}" type="datetimeFigureOut">
              <a:rPr lang="en-US" smtClean="0"/>
              <a:pPr/>
              <a:t>3/12/20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78AA6-C1B5-1343-A50B-F6243A87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B08A8-002F-6449-896C-2BC058A00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7BB8-A3DA-48ED-A8A0-0FDF6AEBD03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2368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EA6B1-E6A8-2245-88D1-3FC0DC32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AFE34-CB46-E14E-9A81-975546ECF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19BA0-A6A9-4846-8309-C7FE5E32A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97D9-0716-4BE2-8571-1F842D5D1F94}" type="datetimeFigureOut">
              <a:rPr lang="en-US" smtClean="0"/>
              <a:pPr/>
              <a:t>3/12/20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403C5-6BAB-994E-8A07-C3BCAA13F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0F3D3-3A78-0F43-8503-BD9B17DD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7BB8-A3DA-48ED-A8A0-0FDF6AEBD03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5365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11ED7-CF13-DA4A-A803-61E30C0A0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982C4-5966-6D4E-982E-48E2E9EB5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5E430-BDFA-A34C-BEC6-1B9AA9677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84B5-C5D5-4F45-8C80-FBE0D978F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97D9-0716-4BE2-8571-1F842D5D1F94}" type="datetimeFigureOut">
              <a:rPr lang="en-US" smtClean="0"/>
              <a:pPr/>
              <a:t>3/12/20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56CFC5-C8B8-114C-A597-916EBA802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6453F-1B39-C04C-8888-9A17B15D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7BB8-A3DA-48ED-A8A0-0FDF6AEBD03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8594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E3779-68AF-E544-A391-65045D2A4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C47C8-CFD7-3148-95AA-E745FA15C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477944-4804-704D-9242-DC147CA47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98F824-08D0-2F45-A372-8EDB99DD72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395780-2F97-E147-BE37-40D9C04C53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DCA1B1-6210-5E4F-8122-FA68AC8E7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97D9-0716-4BE2-8571-1F842D5D1F94}" type="datetimeFigureOut">
              <a:rPr lang="en-US" smtClean="0"/>
              <a:pPr/>
              <a:t>3/12/20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8BE679-BCB0-E042-8331-EAFDEBD97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45FEA1-4672-4441-8447-EE694FA23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7BB8-A3DA-48ED-A8A0-0FDF6AEBD03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8818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C4F25-50AD-9248-8BA6-EB79320F6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A89A1A-A534-0F45-80D6-99BB045D4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97D9-0716-4BE2-8571-1F842D5D1F94}" type="datetimeFigureOut">
              <a:rPr lang="en-US" smtClean="0"/>
              <a:pPr/>
              <a:t>3/12/20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79BAF0-64F8-7C42-A9A0-059732E02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AA3818-16ED-254F-9550-FE09B571D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7BB8-A3DA-48ED-A8A0-0FDF6AEBD03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98426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8FA3D8-8E4D-E741-A59A-FE5DE6B00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97D9-0716-4BE2-8571-1F842D5D1F94}" type="datetimeFigureOut">
              <a:rPr lang="en-US" smtClean="0"/>
              <a:pPr/>
              <a:t>3/12/20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58D042-CEF5-E148-929E-D62F3000C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973C1-B681-5E4E-BC8B-FAEF4D657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7BB8-A3DA-48ED-A8A0-0FDF6AEBD03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75650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98373-0C66-284B-9CB2-A48AD4C49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D6934-E657-F240-8024-43F05BD50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D4FB7-308F-9C4D-952C-776763750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E40A3-F611-784F-B237-1FA75741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97D9-0716-4BE2-8571-1F842D5D1F94}" type="datetimeFigureOut">
              <a:rPr lang="en-US" smtClean="0"/>
              <a:pPr/>
              <a:t>3/12/20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65D0C-5532-AE45-A1A2-BDB9AC90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B4AE0-4D9F-F04B-84F6-8A8E3BBA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7BB8-A3DA-48ED-A8A0-0FDF6AEBD03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789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CB61C-A490-F44C-9C9E-0D6F69FC0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D8C434-330B-D840-8676-01F3EA27FF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D787-6085-4249-BF1C-6E242DEC5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112A9-6E8B-944D-9CE1-E84FB5551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97D9-0716-4BE2-8571-1F842D5D1F94}" type="datetimeFigureOut">
              <a:rPr lang="en-US" smtClean="0"/>
              <a:pPr/>
              <a:t>3/12/20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A71F0-F83F-A945-9022-B06AD20A1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7D2F2-57C5-2447-AC99-84235D3C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C7BB8-A3DA-48ED-A8A0-0FDF6AEBD03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75050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AC8B52-5E77-6148-8B12-694714184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62365-E3A5-F346-953E-456293415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3F405-DE3D-934E-8134-0923DCAB9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897D9-0716-4BE2-8571-1F842D5D1F94}" type="datetimeFigureOut">
              <a:rPr lang="en-US" smtClean="0"/>
              <a:pPr/>
              <a:t>3/12/20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20C5-84CA-8948-BD74-F0DA5C1F5C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BED07-16CC-324C-A2EF-7A3F1E681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C7BB8-A3DA-48ED-A8A0-0FDF6AEBD03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5394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9.jpeg"/><Relationship Id="rId18" Type="http://schemas.openxmlformats.org/officeDocument/2006/relationships/image" Target="../media/image37.jpeg"/><Relationship Id="rId3" Type="http://schemas.openxmlformats.org/officeDocument/2006/relationships/image" Target="../media/image8.wmf"/><Relationship Id="rId7" Type="http://schemas.openxmlformats.org/officeDocument/2006/relationships/image" Target="../media/image13.png"/><Relationship Id="rId12" Type="http://schemas.openxmlformats.org/officeDocument/2006/relationships/image" Target="../media/image25.wmf"/><Relationship Id="rId17" Type="http://schemas.openxmlformats.org/officeDocument/2006/relationships/image" Target="../media/image36.jpeg"/><Relationship Id="rId2" Type="http://schemas.openxmlformats.org/officeDocument/2006/relationships/image" Target="../media/image33.jpeg"/><Relationship Id="rId16" Type="http://schemas.openxmlformats.org/officeDocument/2006/relationships/image" Target="../media/image35.jpeg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9.jpeg"/><Relationship Id="rId5" Type="http://schemas.openxmlformats.org/officeDocument/2006/relationships/image" Target="../media/image10.png"/><Relationship Id="rId15" Type="http://schemas.openxmlformats.org/officeDocument/2006/relationships/image" Target="../media/image15.jpeg"/><Relationship Id="rId10" Type="http://schemas.openxmlformats.org/officeDocument/2006/relationships/image" Target="../media/image34.jpeg"/><Relationship Id="rId19" Type="http://schemas.openxmlformats.org/officeDocument/2006/relationships/image" Target="../media/image38.png"/><Relationship Id="rId4" Type="http://schemas.openxmlformats.org/officeDocument/2006/relationships/image" Target="../media/image9.png"/><Relationship Id="rId9" Type="http://schemas.openxmlformats.org/officeDocument/2006/relationships/image" Target="../media/image18.jpeg"/><Relationship Id="rId1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wmf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2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5.wmf"/><Relationship Id="rId5" Type="http://schemas.openxmlformats.org/officeDocument/2006/relationships/image" Target="../media/image10.png"/><Relationship Id="rId10" Type="http://schemas.openxmlformats.org/officeDocument/2006/relationships/image" Target="../media/image27.jpeg"/><Relationship Id="rId4" Type="http://schemas.openxmlformats.org/officeDocument/2006/relationships/image" Target="../media/image19.jpe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jpeg"/><Relationship Id="rId21" Type="http://schemas.openxmlformats.org/officeDocument/2006/relationships/image" Target="../media/image25.wmf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23" Type="http://schemas.openxmlformats.org/officeDocument/2006/relationships/image" Target="../media/image27.jpeg"/><Relationship Id="rId10" Type="http://schemas.openxmlformats.org/officeDocument/2006/relationships/image" Target="../media/image14.png"/><Relationship Id="rId19" Type="http://schemas.openxmlformats.org/officeDocument/2006/relationships/image" Target="../media/image23.jpeg"/><Relationship Id="rId4" Type="http://schemas.openxmlformats.org/officeDocument/2006/relationships/image" Target="../media/image8.wmf"/><Relationship Id="rId9" Type="http://schemas.openxmlformats.org/officeDocument/2006/relationships/image" Target="../media/image13.png"/><Relationship Id="rId14" Type="http://schemas.openxmlformats.org/officeDocument/2006/relationships/image" Target="../media/image18.jpeg"/><Relationship Id="rId2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jpeg"/><Relationship Id="rId21" Type="http://schemas.openxmlformats.org/officeDocument/2006/relationships/image" Target="../media/image25.wmf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23" Type="http://schemas.openxmlformats.org/officeDocument/2006/relationships/image" Target="../media/image27.jpeg"/><Relationship Id="rId10" Type="http://schemas.openxmlformats.org/officeDocument/2006/relationships/image" Target="../media/image14.png"/><Relationship Id="rId19" Type="http://schemas.openxmlformats.org/officeDocument/2006/relationships/image" Target="../media/image23.jpeg"/><Relationship Id="rId4" Type="http://schemas.openxmlformats.org/officeDocument/2006/relationships/image" Target="../media/image8.wmf"/><Relationship Id="rId9" Type="http://schemas.openxmlformats.org/officeDocument/2006/relationships/image" Target="../media/image13.png"/><Relationship Id="rId14" Type="http://schemas.openxmlformats.org/officeDocument/2006/relationships/image" Target="../media/image18.jpeg"/><Relationship Id="rId22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jpeg"/><Relationship Id="rId21" Type="http://schemas.openxmlformats.org/officeDocument/2006/relationships/image" Target="../media/image25.wmf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23" Type="http://schemas.openxmlformats.org/officeDocument/2006/relationships/image" Target="../media/image27.jpeg"/><Relationship Id="rId10" Type="http://schemas.openxmlformats.org/officeDocument/2006/relationships/image" Target="../media/image14.png"/><Relationship Id="rId19" Type="http://schemas.openxmlformats.org/officeDocument/2006/relationships/image" Target="../media/image23.jpeg"/><Relationship Id="rId4" Type="http://schemas.openxmlformats.org/officeDocument/2006/relationships/image" Target="../media/image8.wmf"/><Relationship Id="rId9" Type="http://schemas.openxmlformats.org/officeDocument/2006/relationships/image" Target="../media/image13.png"/><Relationship Id="rId14" Type="http://schemas.openxmlformats.org/officeDocument/2006/relationships/image" Target="../media/image18.jpeg"/><Relationship Id="rId22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7.jpeg"/><Relationship Id="rId21" Type="http://schemas.openxmlformats.org/officeDocument/2006/relationships/image" Target="../media/image24.jpeg"/><Relationship Id="rId7" Type="http://schemas.openxmlformats.org/officeDocument/2006/relationships/image" Target="../media/image11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6.jpeg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24" Type="http://schemas.openxmlformats.org/officeDocument/2006/relationships/image" Target="../media/image27.jpeg"/><Relationship Id="rId5" Type="http://schemas.openxmlformats.org/officeDocument/2006/relationships/image" Target="../media/image9.png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10" Type="http://schemas.openxmlformats.org/officeDocument/2006/relationships/image" Target="../media/image29.jpeg"/><Relationship Id="rId19" Type="http://schemas.openxmlformats.org/officeDocument/2006/relationships/image" Target="../media/image22.jpeg"/><Relationship Id="rId4" Type="http://schemas.openxmlformats.org/officeDocument/2006/relationships/image" Target="../media/image8.wmf"/><Relationship Id="rId9" Type="http://schemas.openxmlformats.org/officeDocument/2006/relationships/image" Target="../media/image13.png"/><Relationship Id="rId14" Type="http://schemas.openxmlformats.org/officeDocument/2006/relationships/image" Target="../media/image17.jpeg"/><Relationship Id="rId22" Type="http://schemas.openxmlformats.org/officeDocument/2006/relationships/image" Target="../media/image2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jpeg"/><Relationship Id="rId21" Type="http://schemas.openxmlformats.org/officeDocument/2006/relationships/image" Target="../media/image25.wmf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23" Type="http://schemas.openxmlformats.org/officeDocument/2006/relationships/image" Target="../media/image27.jpeg"/><Relationship Id="rId10" Type="http://schemas.openxmlformats.org/officeDocument/2006/relationships/image" Target="../media/image14.png"/><Relationship Id="rId19" Type="http://schemas.openxmlformats.org/officeDocument/2006/relationships/image" Target="../media/image23.jpeg"/><Relationship Id="rId4" Type="http://schemas.openxmlformats.org/officeDocument/2006/relationships/image" Target="../media/image8.wmf"/><Relationship Id="rId9" Type="http://schemas.openxmlformats.org/officeDocument/2006/relationships/image" Target="../media/image13.png"/><Relationship Id="rId14" Type="http://schemas.openxmlformats.org/officeDocument/2006/relationships/image" Target="../media/image18.jpeg"/><Relationship Id="rId22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jpeg"/><Relationship Id="rId21" Type="http://schemas.openxmlformats.org/officeDocument/2006/relationships/image" Target="../media/image25.wmf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23" Type="http://schemas.openxmlformats.org/officeDocument/2006/relationships/image" Target="../media/image27.jpeg"/><Relationship Id="rId10" Type="http://schemas.openxmlformats.org/officeDocument/2006/relationships/image" Target="../media/image14.png"/><Relationship Id="rId19" Type="http://schemas.openxmlformats.org/officeDocument/2006/relationships/image" Target="../media/image23.jpeg"/><Relationship Id="rId4" Type="http://schemas.openxmlformats.org/officeDocument/2006/relationships/image" Target="../media/image8.wmf"/><Relationship Id="rId9" Type="http://schemas.openxmlformats.org/officeDocument/2006/relationships/image" Target="../media/image13.png"/><Relationship Id="rId14" Type="http://schemas.openxmlformats.org/officeDocument/2006/relationships/image" Target="../media/image18.jpeg"/><Relationship Id="rId22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9.jpeg"/><Relationship Id="rId3" Type="http://schemas.openxmlformats.org/officeDocument/2006/relationships/image" Target="../media/image31.jpeg"/><Relationship Id="rId7" Type="http://schemas.openxmlformats.org/officeDocument/2006/relationships/image" Target="../media/image10.png"/><Relationship Id="rId12" Type="http://schemas.openxmlformats.org/officeDocument/2006/relationships/image" Target="../media/image1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5.jpeg"/><Relationship Id="rId5" Type="http://schemas.openxmlformats.org/officeDocument/2006/relationships/image" Target="../media/image8.wmf"/><Relationship Id="rId15" Type="http://schemas.openxmlformats.org/officeDocument/2006/relationships/image" Target="../media/image7.jpeg"/><Relationship Id="rId10" Type="http://schemas.openxmlformats.org/officeDocument/2006/relationships/image" Target="../media/image14.png"/><Relationship Id="rId4" Type="http://schemas.openxmlformats.org/officeDocument/2006/relationships/image" Target="../media/image32.jpeg"/><Relationship Id="rId9" Type="http://schemas.openxmlformats.org/officeDocument/2006/relationships/image" Target="../media/image13.png"/><Relationship Id="rId1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4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B0A1E67-4271-794A-B79B-AD5D1C263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9BD026-EAD4-CC4B-B557-B0FE1CAC1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8" y="125681"/>
            <a:ext cx="3705992" cy="17326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C78C44-8B92-9A40-ACA1-05C650072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7" y="692696"/>
            <a:ext cx="3635897" cy="11796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5A05FD-DC10-3C4C-9901-52FCA7760D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50" y="2804205"/>
            <a:ext cx="3058063" cy="43256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368965-3BDE-7249-8D97-0F680F9AA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71748"/>
            <a:ext cx="3058063" cy="43221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E9D2DD-E358-8D4D-BBD8-6B9A0FA10041}"/>
              </a:ext>
            </a:extLst>
          </p:cNvPr>
          <p:cNvSpPr txBox="1"/>
          <p:nvPr/>
        </p:nvSpPr>
        <p:spPr>
          <a:xfrm>
            <a:off x="3329845" y="336375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RO" sz="3600" b="1" dirty="0">
                <a:solidFill>
                  <a:schemeClr val="bg1"/>
                </a:solidFill>
                <a:latin typeface="Times" pitchFamily="2" charset="0"/>
              </a:rPr>
              <a:t>BIOLOGIE</a:t>
            </a:r>
          </a:p>
        </p:txBody>
      </p:sp>
    </p:spTree>
    <p:extLst>
      <p:ext uri="{BB962C8B-B14F-4D97-AF65-F5344CB8AC3E}">
        <p14:creationId xmlns:p14="http://schemas.microsoft.com/office/powerpoint/2010/main" val="385868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http://s4emagst.akamaized.net/products/891/890774/images/res_d742521f86ac7b78669865cba0580c89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7" y="3214686"/>
            <a:ext cx="3214684" cy="3214686"/>
          </a:xfrm>
          <a:prstGeom prst="rect">
            <a:avLst/>
          </a:prstGeom>
          <a:noFill/>
        </p:spPr>
      </p:pic>
      <p:pic>
        <p:nvPicPr>
          <p:cNvPr id="42" name="Picture 2" descr="http://s4emagst.akamaized.net/products/891/890774/images/res_d742521f86ac7b78669865cba0580c89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3143248"/>
            <a:ext cx="3357560" cy="3357562"/>
          </a:xfrm>
          <a:prstGeom prst="rect">
            <a:avLst/>
          </a:prstGeom>
          <a:noFill/>
        </p:spPr>
      </p:pic>
      <p:pic>
        <p:nvPicPr>
          <p:cNvPr id="4" name="Picture 9" descr="MC90033127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429132"/>
            <a:ext cx="71858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MC90044178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766108">
            <a:off x="6006398" y="5720654"/>
            <a:ext cx="724500" cy="7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MC900441782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071942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C900436906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4071942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MC900441708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4143380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Viorina\AppData\Local\Microsoft\Windows\Temporary Internet Files\Content.IE5\LWMEI3D4\thumb-potatoes-66.6-7940[1]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8" y="4286256"/>
            <a:ext cx="6429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AutoShape 6" descr="Imagini pentru ridich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1282" name="Picture 18" descr="http://ampress.ro/wp-content/uploads/2014/07/VISIN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00166" y="4786322"/>
            <a:ext cx="928694" cy="676619"/>
          </a:xfrm>
          <a:prstGeom prst="rect">
            <a:avLst/>
          </a:prstGeom>
          <a:noFill/>
        </p:spPr>
      </p:pic>
      <p:pic>
        <p:nvPicPr>
          <p:cNvPr id="11284" name="Picture 20" descr="http://bontonus.ro/files/Articles/416/bontonus-gutui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14480" y="5715016"/>
            <a:ext cx="750099" cy="500066"/>
          </a:xfrm>
          <a:prstGeom prst="rect">
            <a:avLst/>
          </a:prstGeom>
          <a:noFill/>
        </p:spPr>
      </p:pic>
      <p:pic>
        <p:nvPicPr>
          <p:cNvPr id="11286" name="Picture 22" descr="http://www.doarnatural.ro/wp-content/uploads/2012/05/vitamine-si-minerale-castravet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86380" y="5715016"/>
            <a:ext cx="642942" cy="436396"/>
          </a:xfrm>
          <a:prstGeom prst="rect">
            <a:avLst/>
          </a:prstGeom>
          <a:noFill/>
        </p:spPr>
      </p:pic>
      <p:pic>
        <p:nvPicPr>
          <p:cNvPr id="11" name="Picture 8" descr="MC900160100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43174" y="5072074"/>
            <a:ext cx="714380" cy="107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Straight Connector 31"/>
          <p:cNvCxnSpPr/>
          <p:nvPr/>
        </p:nvCxnSpPr>
        <p:spPr>
          <a:xfrm>
            <a:off x="7500958" y="1928802"/>
            <a:ext cx="1643042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786314" y="1285860"/>
            <a:ext cx="1143008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071934" y="857232"/>
            <a:ext cx="1357322" cy="9524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3612349" y="1316817"/>
            <a:ext cx="928694" cy="9524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4433886" y="1638288"/>
            <a:ext cx="714380" cy="9524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7041373" y="2388387"/>
            <a:ext cx="928694" cy="9524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57158" y="285728"/>
            <a:ext cx="87868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1. </a:t>
            </a:r>
            <a:r>
              <a:rPr lang="ro-RO" b="1" dirty="0" err="1"/>
              <a:t>Aşeazã</a:t>
            </a:r>
            <a:r>
              <a:rPr lang="ro-RO" b="1" dirty="0"/>
              <a:t> frunza pe borcanul care are mai multe plante</a:t>
            </a:r>
            <a:r>
              <a:rPr lang="ro-RO" dirty="0"/>
              <a:t>.</a:t>
            </a:r>
            <a:endParaRPr lang="en-US" dirty="0"/>
          </a:p>
          <a:p>
            <a:r>
              <a:rPr lang="en-US" dirty="0"/>
              <a:t>2. </a:t>
            </a:r>
            <a:r>
              <a:rPr lang="ro-RO" b="1" dirty="0" err="1"/>
              <a:t>Aşeazã</a:t>
            </a:r>
            <a:r>
              <a:rPr lang="ro-RO" b="1" dirty="0"/>
              <a:t> floarea pe borcanul care are un numãr impar de plante.</a:t>
            </a:r>
            <a:endParaRPr lang="en-US" b="1" dirty="0"/>
          </a:p>
          <a:p>
            <a:r>
              <a:rPr lang="en-US" dirty="0"/>
              <a:t>3. </a:t>
            </a:r>
            <a:r>
              <a:rPr lang="en-US" b="1" dirty="0"/>
              <a:t>A</a:t>
            </a:r>
            <a:r>
              <a:rPr lang="ro-RO" b="1" dirty="0" err="1"/>
              <a:t>şeazã</a:t>
            </a:r>
            <a:r>
              <a:rPr lang="en-US" b="1" dirty="0"/>
              <a:t> </a:t>
            </a:r>
            <a:r>
              <a:rPr lang="en-US" b="1" dirty="0" err="1"/>
              <a:t>fluturele</a:t>
            </a:r>
            <a:r>
              <a:rPr lang="en-US" b="1" dirty="0"/>
              <a:t> pe </a:t>
            </a:r>
            <a:r>
              <a:rPr lang="en-US" b="1" dirty="0" err="1"/>
              <a:t>borcanul</a:t>
            </a:r>
            <a:r>
              <a:rPr lang="en-US" b="1" dirty="0"/>
              <a:t> care are </a:t>
            </a:r>
            <a:r>
              <a:rPr lang="en-US" b="1" dirty="0" err="1"/>
              <a:t>cele</a:t>
            </a:r>
            <a:r>
              <a:rPr lang="en-US" b="1" dirty="0"/>
              <a:t> </a:t>
            </a:r>
            <a:r>
              <a:rPr lang="en-US" b="1" dirty="0" err="1"/>
              <a:t>mai</a:t>
            </a:r>
            <a:r>
              <a:rPr lang="en-US" b="1" dirty="0"/>
              <a:t> </a:t>
            </a:r>
            <a:r>
              <a:rPr lang="en-US" b="1" dirty="0" err="1"/>
              <a:t>multe</a:t>
            </a:r>
            <a:r>
              <a:rPr lang="en-US" b="1" dirty="0"/>
              <a:t> </a:t>
            </a:r>
            <a:r>
              <a:rPr lang="en-US" b="1" dirty="0" err="1"/>
              <a:t>cuvinte</a:t>
            </a:r>
            <a:r>
              <a:rPr lang="en-US" b="1" dirty="0"/>
              <a:t> </a:t>
            </a:r>
            <a:r>
              <a:rPr lang="en-US" b="1" dirty="0" err="1"/>
              <a:t>nume</a:t>
            </a:r>
            <a:r>
              <a:rPr lang="en-US" b="1" dirty="0"/>
              <a:t> de </a:t>
            </a:r>
            <a:r>
              <a:rPr lang="en-US" b="1" dirty="0" err="1"/>
              <a:t>plante</a:t>
            </a:r>
            <a:r>
              <a:rPr lang="en-US" b="1" dirty="0"/>
              <a:t> cu </a:t>
            </a:r>
            <a:r>
              <a:rPr lang="en-US" b="1" dirty="0" err="1"/>
              <a:t>litera</a:t>
            </a:r>
            <a:r>
              <a:rPr lang="en-US" b="1" dirty="0"/>
              <a:t> </a:t>
            </a:r>
            <a:r>
              <a:rPr lang="ro-RO" b="1" dirty="0"/>
              <a:t>iniţialã</a:t>
            </a:r>
            <a:r>
              <a:rPr lang="en-US" b="1" dirty="0"/>
              <a:t> m.</a:t>
            </a:r>
          </a:p>
          <a:p>
            <a:r>
              <a:rPr lang="en-US" b="1" dirty="0"/>
              <a:t>4. A</a:t>
            </a:r>
            <a:r>
              <a:rPr lang="ro-RO" b="1" dirty="0" err="1"/>
              <a:t>şeazã</a:t>
            </a:r>
            <a:r>
              <a:rPr lang="en-US" b="1" dirty="0"/>
              <a:t> </a:t>
            </a:r>
            <a:r>
              <a:rPr lang="en-US" b="1" dirty="0" err="1"/>
              <a:t>albina</a:t>
            </a:r>
            <a:r>
              <a:rPr lang="en-US" b="1" dirty="0"/>
              <a:t> pe </a:t>
            </a:r>
            <a:r>
              <a:rPr lang="en-US" b="1" dirty="0" err="1"/>
              <a:t>borcanul</a:t>
            </a:r>
            <a:r>
              <a:rPr lang="en-US" b="1" dirty="0"/>
              <a:t> care are un </a:t>
            </a:r>
            <a:r>
              <a:rPr lang="en-US" b="1" dirty="0" err="1"/>
              <a:t>cuvânt</a:t>
            </a:r>
            <a:r>
              <a:rPr lang="en-US" b="1" dirty="0"/>
              <a:t> </a:t>
            </a:r>
            <a:r>
              <a:rPr lang="en-US" b="1" dirty="0" err="1"/>
              <a:t>alc</a:t>
            </a:r>
            <a:r>
              <a:rPr lang="ro-RO" b="1" dirty="0"/>
              <a:t>ã</a:t>
            </a:r>
            <a:r>
              <a:rPr lang="en-US" b="1" dirty="0" err="1"/>
              <a:t>tuit</a:t>
            </a:r>
            <a:r>
              <a:rPr lang="en-US" b="1" dirty="0"/>
              <a:t> din 4 </a:t>
            </a:r>
            <a:r>
              <a:rPr lang="en-US" b="1" dirty="0" err="1"/>
              <a:t>silabe</a:t>
            </a:r>
            <a:r>
              <a:rPr lang="en-US" b="1" dirty="0"/>
              <a:t>.</a:t>
            </a:r>
          </a:p>
          <a:p>
            <a:r>
              <a:rPr lang="en-US" b="1" dirty="0"/>
              <a:t>5. A</a:t>
            </a:r>
            <a:r>
              <a:rPr lang="ro-RO" b="1" dirty="0" err="1"/>
              <a:t>şeazã</a:t>
            </a:r>
            <a:r>
              <a:rPr lang="en-US" b="1" dirty="0"/>
              <a:t> </a:t>
            </a:r>
            <a:r>
              <a:rPr lang="en-US" b="1" dirty="0" err="1"/>
              <a:t>furnica</a:t>
            </a:r>
            <a:r>
              <a:rPr lang="en-US" b="1" dirty="0"/>
              <a:t> pe </a:t>
            </a:r>
            <a:r>
              <a:rPr lang="en-US" b="1" dirty="0" err="1"/>
              <a:t>borcanul</a:t>
            </a:r>
            <a:r>
              <a:rPr lang="en-US" b="1" dirty="0"/>
              <a:t> care are un </a:t>
            </a:r>
            <a:r>
              <a:rPr lang="en-US" b="1" dirty="0" err="1"/>
              <a:t>cuvânt</a:t>
            </a:r>
            <a:r>
              <a:rPr lang="en-US" b="1" dirty="0"/>
              <a:t> </a:t>
            </a:r>
            <a:r>
              <a:rPr lang="en-US" b="1" dirty="0" err="1"/>
              <a:t>alc</a:t>
            </a:r>
            <a:r>
              <a:rPr lang="ro-RO" b="1" dirty="0"/>
              <a:t>ã</a:t>
            </a:r>
            <a:r>
              <a:rPr lang="en-US" b="1" dirty="0" err="1"/>
              <a:t>tuit</a:t>
            </a:r>
            <a:r>
              <a:rPr lang="en-US" b="1" dirty="0"/>
              <a:t> </a:t>
            </a:r>
            <a:r>
              <a:rPr lang="en-US" b="1" dirty="0" err="1"/>
              <a:t>dintr</a:t>
            </a:r>
            <a:r>
              <a:rPr lang="en-US" b="1" dirty="0"/>
              <a:t>-o </a:t>
            </a:r>
            <a:r>
              <a:rPr lang="en-US" b="1" dirty="0" err="1"/>
              <a:t>singur</a:t>
            </a:r>
            <a:r>
              <a:rPr lang="ro-RO" b="1" dirty="0"/>
              <a:t>ã</a:t>
            </a:r>
            <a:r>
              <a:rPr lang="en-US" b="1" dirty="0"/>
              <a:t> </a:t>
            </a:r>
            <a:r>
              <a:rPr lang="en-US" b="1" dirty="0" err="1"/>
              <a:t>silab</a:t>
            </a:r>
            <a:r>
              <a:rPr lang="ro-RO" b="1" dirty="0"/>
              <a:t>ã</a:t>
            </a:r>
            <a:r>
              <a:rPr lang="en-US" b="1" dirty="0"/>
              <a:t>.</a:t>
            </a:r>
          </a:p>
          <a:p>
            <a:r>
              <a:rPr lang="en-US" b="1" dirty="0"/>
              <a:t>6. A</a:t>
            </a:r>
            <a:r>
              <a:rPr lang="ro-RO" b="1" dirty="0" err="1"/>
              <a:t>şeazã</a:t>
            </a:r>
            <a:r>
              <a:rPr lang="en-US" b="1" dirty="0"/>
              <a:t> </a:t>
            </a:r>
            <a:r>
              <a:rPr lang="en-US" b="1" dirty="0" err="1"/>
              <a:t>dreptunghiul</a:t>
            </a:r>
            <a:r>
              <a:rPr lang="en-US" b="1" dirty="0"/>
              <a:t> </a:t>
            </a:r>
            <a:r>
              <a:rPr lang="en-US" b="1" dirty="0" err="1"/>
              <a:t>roşu</a:t>
            </a:r>
            <a:r>
              <a:rPr lang="en-US" b="1" dirty="0"/>
              <a:t> pe </a:t>
            </a:r>
            <a:r>
              <a:rPr lang="en-US" b="1" dirty="0" err="1"/>
              <a:t>borcanul</a:t>
            </a:r>
            <a:r>
              <a:rPr lang="en-US" b="1" dirty="0"/>
              <a:t> care con</a:t>
            </a:r>
            <a:r>
              <a:rPr lang="ro-RO" b="1" dirty="0"/>
              <a:t>ţ</a:t>
            </a:r>
            <a:r>
              <a:rPr lang="en-US" b="1" dirty="0" err="1"/>
              <a:t>ine</a:t>
            </a:r>
            <a:r>
              <a:rPr lang="en-US" b="1" dirty="0"/>
              <a:t> </a:t>
            </a:r>
            <a:r>
              <a:rPr lang="en-US" b="1" dirty="0" err="1"/>
              <a:t>fructe</a:t>
            </a:r>
            <a:r>
              <a:rPr lang="en-US" b="1" dirty="0"/>
              <a:t>.</a:t>
            </a:r>
          </a:p>
          <a:p>
            <a:r>
              <a:rPr lang="en-US" b="1" dirty="0"/>
              <a:t>7. A</a:t>
            </a:r>
            <a:r>
              <a:rPr lang="ro-RO" b="1" dirty="0" err="1"/>
              <a:t>şeazã</a:t>
            </a:r>
            <a:r>
              <a:rPr lang="en-US" b="1" dirty="0"/>
              <a:t> </a:t>
            </a:r>
            <a:r>
              <a:rPr lang="en-US" b="1" dirty="0" err="1"/>
              <a:t>triunghiul</a:t>
            </a:r>
            <a:r>
              <a:rPr lang="en-US" b="1" dirty="0"/>
              <a:t> </a:t>
            </a:r>
            <a:r>
              <a:rPr lang="en-US" b="1" dirty="0" err="1"/>
              <a:t>albastru</a:t>
            </a:r>
            <a:r>
              <a:rPr lang="en-US" b="1" dirty="0"/>
              <a:t> pe </a:t>
            </a:r>
            <a:r>
              <a:rPr lang="en-US" b="1" dirty="0" err="1"/>
              <a:t>borcanul</a:t>
            </a:r>
            <a:r>
              <a:rPr lang="en-US" b="1" dirty="0"/>
              <a:t> care con</a:t>
            </a:r>
            <a:r>
              <a:rPr lang="ro-RO" b="1" dirty="0"/>
              <a:t>ţ</a:t>
            </a:r>
            <a:r>
              <a:rPr lang="en-US" b="1" dirty="0" err="1"/>
              <a:t>ine</a:t>
            </a:r>
            <a:r>
              <a:rPr lang="en-US" b="1" dirty="0"/>
              <a:t> legume.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4" name="Picture 23" descr="C:\Users\Viorina\AppData\Local\Microsoft\Windows\Temporary Internet Files\Content.IE5\PZJNJG64\Onion_on_White[1]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72198" y="5143512"/>
            <a:ext cx="500066" cy="57150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272" name="Picture 8" descr="http://adevarul.ro/assets/adevarul.ro/MRImage/2012/05/10/50a8d8297c42d5a663745835/646x40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86447" y="4714884"/>
            <a:ext cx="642942" cy="402087"/>
          </a:xfrm>
          <a:prstGeom prst="rect">
            <a:avLst/>
          </a:prstGeom>
          <a:noFill/>
        </p:spPr>
      </p:pic>
      <p:pic>
        <p:nvPicPr>
          <p:cNvPr id="25" name="Picture 2" descr="http://agroromania.manager.ro/media/mazare-cultivarea-mazarii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72066" y="5072074"/>
            <a:ext cx="857256" cy="569218"/>
          </a:xfrm>
          <a:prstGeom prst="rect">
            <a:avLst/>
          </a:prstGeom>
          <a:noFill/>
        </p:spPr>
      </p:pic>
      <p:pic>
        <p:nvPicPr>
          <p:cNvPr id="26" name="Picture 25" descr="C:\Users\Viorina\AppData\Local\Microsoft\Windows\Temporary Internet Files\Content.IE5\PZJNJG64\green-leaf-1334947174mDg[1].jp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72198" y="214290"/>
            <a:ext cx="638178" cy="42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Viorina\AppData\Local\Microsoft\Windows\Temporary Internet Files\Content.IE5\LWMEI3D4\flower-isolated-on-white[1].jpg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00892" y="357166"/>
            <a:ext cx="571503" cy="56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C:\Users\Viorina\AppData\Local\Microsoft\Windows\Temporary Internet Files\Content.IE5\PZJNJG64\blue-butterfly-white-background-31055627[1].jpg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14546" y="1142984"/>
            <a:ext cx="471490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Viorina\Desktop\Snapshot_2015-10-11_184615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flipH="1">
            <a:off x="8001024" y="1500174"/>
            <a:ext cx="518341" cy="642942"/>
          </a:xfrm>
          <a:prstGeom prst="rect">
            <a:avLst/>
          </a:prstGeom>
          <a:noFill/>
        </p:spPr>
      </p:pic>
      <p:pic>
        <p:nvPicPr>
          <p:cNvPr id="30" name="Picture 29" descr="C:\Users\Viorina\AppData\Local\Microsoft\Windows\Temporary Internet Files\Content.IE5\AXEK6W5M\Bee[1].jpg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flipH="1">
            <a:off x="6786578" y="1142984"/>
            <a:ext cx="547690" cy="59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6500826" y="2000240"/>
            <a:ext cx="571504" cy="2143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3" name="Isosceles Triangle 32"/>
          <p:cNvSpPr/>
          <p:nvPr/>
        </p:nvSpPr>
        <p:spPr>
          <a:xfrm>
            <a:off x="7072330" y="2143116"/>
            <a:ext cx="500066" cy="4286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2858E-6 C 0.01736 -0.01573 0.03628 -0.0192 0.05694 -0.02267 C 0.05851 -0.02336 0.0599 -0.02475 0.06146 -0.02475 C 0.09688 -0.02475 0.13229 -0.02452 0.16771 -0.02267 C 0.17205 -0.02243 0.19045 -0.01642 0.19531 -0.01226 C 0.20521 -0.0037 0.21354 0.0074 0.22309 0.01642 C 0.23368 0.02636 0.22483 0.01572 0.23385 0.02243 C 0.23906 0.02636 0.2441 0.03053 0.24931 0.03469 C 0.25243 0.03723 0.25851 0.04301 0.25851 0.04301 C 0.26285 0.0518 0.26823 0.06013 0.27378 0.06753 C 0.27431 0.06961 0.27465 0.07192 0.27535 0.07377 C 0.27622 0.07585 0.27795 0.07747 0.27847 0.07979 C 0.28003 0.0858 0.28003 0.09227 0.2816 0.09829 C 0.2849 0.13668 0.29514 0.18386 0.27847 0.21716 C 0.27639 0.23312 0.275 0.24722 0.26771 0.26017 C 0.26406 0.2796 0.25399 0.29625 0.24149 0.30735 C 0.23802 0.31475 0.23333 0.31707 0.22917 0.32377 C 0.22795 0.32562 0.2276 0.3284 0.22622 0.32979 C 0.225 0.33117 0.22309 0.33117 0.22153 0.33187 C 0.21545 0.33811 0.21215 0.34181 0.20469 0.34412 C 0.1849 0.35731 0.16944 0.37997 0.14774 0.38737 C 0.13646 0.39685 0.11632 0.40102 0.10313 0.40356 C 0.08507 0.41165 0.06979 0.41582 0.05069 0.4179 C 0.02778 0.42299 0.00694 0.42669 -0.01684 0.42831 C -0.03021 0.43131 -0.04375 0.43617 -0.05694 0.44056 C -0.06198 0.44241 -0.06858 0.44634 -0.07378 0.44681 C -0.08194 0.44727 -0.09028 0.44681 -0.09844 0.44681 " pathEditMode="relative" ptsTypes="ffffffffffffffffffffffffffA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1.12858E-6 C 0.00156 0.00277 0.0026 0.00578 0.00451 0.00809 C 0.0073 0.01133 0.01371 0.01642 0.01371 0.01642 C 0.01928 0.02729 0.01563 0.02081 0.02605 0.03469 C 0.02865 0.03816 0.03525 0.04301 0.03525 0.04301 C 0.03872 0.04972 0.04289 0.05273 0.04619 0.05943 C 0.04879 0.071 0.05626 0.08395 0.06147 0.09412 C 0.06581 0.11101 0.06285 0.10268 0.07067 0.11887 C 0.07553 0.12881 0.07831 0.15402 0.08143 0.16582 C 0.08456 0.19889 0.08785 0.23404 0.07987 0.26642 C 0.07796 0.27428 0.06806 0.28261 0.06303 0.28677 C 0.04792 0.31706 0.00798 0.32123 -0.01544 0.32169 C -0.09827 0.32285 -0.18056 0.32308 -0.2632 0.32377 C -0.33195 0.33418 -0.40157 0.33626 -0.47084 0.33811 C -0.49549 0.34135 -0.51962 0.3506 -0.54011 0.36887 C -0.55434 0.36239 -0.56841 0.37743 -0.5816 0.38113 C -0.58212 0.37904 -0.5816 0.37511 -0.58316 0.37488 C -0.58629 0.37419 -0.59236 0.37904 -0.59236 0.37904 C -0.59375 0.38459 -0.59393 0.39454 -0.5908 0.39963 C -0.58976 0.40125 -0.58785 0.40078 -0.58629 0.40148 C -0.58525 0.40587 -0.58438 0.41073 -0.5816 0.41397 C -0.57882 0.4172 -0.5724 0.42206 -0.5724 0.42206 C -0.57136 0.42414 -0.56927 0.4283 -0.56927 0.4283 " pathEditMode="relative" ptsTypes="ffffffffffffffffffffffA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0.02752 C -0.00538 0.02683 0.0066 0.02798 0.01823 0.02544 C 0.02257 0.02451 0.03247 0.01295 0.03681 0.00902 C 0.04688 0.00023 0.05 -0.00116 0.06285 -0.00324 C 0.07361 -0.00185 0.07934 -0.00023 0.08906 0.00301 C 0.09115 0.00717 0.09549 0.01041 0.09514 0.01526 C 0.09323 0.04417 0.09375 0.04487 0.08281 0.06661 C 0.07813 0.08649 0.08351 0.09898 0.09514 0.10962 C 0.11337 0.10476 0.13195 0.10199 0.15052 0.09921 C 0.16406 0.0932 0.17327 0.09991 0.18438 0.10754 C 0.18646 0.1117 0.18854 0.11563 0.19063 0.1198 C 0.19323 0.12512 0.19358 0.1383 0.19358 0.1383 C 0.19219 0.15125 0.1908 0.15564 0.18281 0.16281 C 0.18177 0.16489 0.18108 0.16721 0.17986 0.16906 C 0.17847 0.17137 0.17639 0.17276 0.17518 0.17507 C 0.17431 0.17669 0.17222 0.18848 0.17205 0.18941 C 0.17413 0.19912 0.17639 0.21115 0.18281 0.21809 C 0.18542 0.22109 0.18924 0.22179 0.19219 0.22433 C 0.20191 0.2234 0.21372 0.22826 0.22136 0.22017 C 0.22275 0.21878 0.22309 0.21577 0.22448 0.21415 C 0.23195 0.20537 0.24445 0.19773 0.25365 0.19357 C 0.26563 0.1945 0.28299 0.18895 0.29063 0.20375 C 0.29375 0.21624 0.29254 0.22942 0.28438 0.23659 C 0.28299 0.24445 0.28021 0.24977 0.2783 0.25717 C 0.28038 0.27359 0.27865 0.27128 0.2875 0.28168 C 0.28924 0.28353 0.29028 0.28654 0.29219 0.28793 C 0.29497 0.29001 0.30139 0.29186 0.30139 0.29186 C 0.31372 0.29024 0.32622 0.29186 0.3382 0.28793 C 0.34184 0.28677 0.34393 0.28122 0.34757 0.2796 C 0.3507 0.27683 0.35365 0.27428 0.35677 0.27151 C 0.35955 0.2692 0.36597 0.26735 0.36597 0.26735 C 0.37118 0.26804 0.37656 0.26711 0.38143 0.26943 C 0.38299 0.27012 0.38212 0.27359 0.38281 0.27544 C 0.38368 0.27775 0.38525 0.27937 0.38594 0.28168 C 0.38733 0.28562 0.38906 0.29394 0.38906 0.29394 C 0.39097 0.31938 0.39063 0.30759 0.39063 0.32886 " pathEditMode="relative" ptsTypes="fffffffffffffffffffffffffffffffffff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8 0.00162 C -0.00174 0.00046 -0.02708 -0.00416 -0.05174 0.00555 C -0.05226 0.00763 -0.05382 0.00995 -0.05313 0.0118 C -0.05243 0.01365 -0.05 0.01295 -0.04861 0.01388 C -0.04132 0.01804 -0.03802 0.02197 -0.03004 0.02405 C -0.02049 0.03284 -0.00017 0.03677 0.01146 0.03839 C 0.02795 0.04417 0.04514 0.04602 0.06215 0.0488 C 0.05868 0.06244 0.04167 0.05944 0.03298 0.06106 C 0.01389 0.06452 -0.00504 0.07031 -0.02396 0.07539 C -0.02552 0.07678 -0.02691 0.07863 -0.02865 0.07956 C -0.0316 0.08118 -0.03785 0.08349 -0.03785 0.08372 C -0.04705 0.10199 -0.02743 0.0969 -0.01788 0.09783 C 0.00781 0.10476 0.03437 0.10592 0.06059 0.10823 C 0.0684 0.11008 0.07604 0.11286 0.08368 0.11633 C 0.04983 0.11864 0.01597 0.12095 -0.01788 0.12442 C -0.02309 0.12928 -0.02708 0.13067 -0.03316 0.13275 C -0.03472 0.13414 -0.03611 0.13575 -0.03785 0.13691 C -0.03924 0.13784 -0.04184 0.13691 -0.04236 0.13876 C -0.04323 0.14131 -0.04254 0.14501 -0.04097 0.14709 C -0.03941 0.14917 -0.03681 0.14847 -0.03472 0.14917 C -0.02761 0.15194 -0.02066 0.15379 -0.0132 0.15518 C 0.00503 0.16351 0.02309 0.1679 0.04219 0.16952 C 0.05469 0.17507 0.06788 0.17576 0.08073 0.17993 C 0.06389 0.18848 0.04601 0.18802 0.0283 0.1901 C 0.0059 0.19866 -0.01945 0.19889 -0.04236 0.20028 C -0.04392 0.20097 -0.04705 0.20028 -0.04705 0.20236 C -0.04705 0.2049 -0.0441 0.2056 -0.04236 0.20652 C -0.03733 0.20907 -0.03229 0.21115 -0.02708 0.21277 C -0.02153 0.21462 -0.01563 0.21508 -0.01007 0.2167 C 0.00278 0.22063 0.01406 0.23081 0.02673 0.2352 C 0.02986 0.24121 0.0342 0.24699 0.0283 0.25578 C 0.02621 0.25879 0.02222 0.25694 0.0191 0.25763 C 0.00937 0.25971 -0.00052 0.26272 -0.01007 0.26596 C -0.00695 0.26873 -0.00452 0.2729 -0.00087 0.27405 C 0.0033 0.27544 0.01146 0.27822 0.01146 0.27845 C 0.02326 0.28908 0.01337 0.2907 0.00521 0.29255 C -0.0059 0.30019 -0.01788 0.29995 -0.03004 0.30273 C -0.03976 0.30481 -0.04931 0.30897 -0.05938 0.30897 " pathEditMode="relative" rAng="0" ptsTypes="fffffffffffffffffffffffffffffffffffffA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1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9417E-6 C 0.00729 0.01457 0.00521 0.0074 0.00764 0.02035 C 0.00746 0.02336 0.00816 0.04764 0.00451 0.05736 C -0.00347 0.07817 -0.01806 0.09366 -0.03247 0.10638 C -0.04184 0.11471 -0.04514 0.12095 -0.05695 0.12489 C -0.06927 0.13714 -0.09844 0.14292 -0.11389 0.14339 C -0.14722 0.14454 -0.18056 0.14477 -0.21389 0.14547 C -0.27552 0.14477 -0.33698 0.14339 -0.39861 0.14339 C -0.44913 0.14339 -0.49844 0.13761 -0.54775 0.14963 C -0.56719 0.15426 -0.58438 0.16559 -0.60313 0.17206 C -0.60591 0.17461 -0.60955 0.17553 -0.61233 0.17831 C -0.62205 0.18872 -0.60851 0.18131 -0.62014 0.1864 C -0.6217 0.18848 -0.62292 0.19103 -0.62466 0.19265 C -0.62604 0.1938 -0.62813 0.19311 -0.62934 0.1945 C -0.63646 0.2019 -0.62882 0.20074 -0.63542 0.20074 " pathEditMode="relative" ptsTypes="ffffffffffffffA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1.11008E-6 C -0.00053 0.00833 -0.0007 0.01665 -0.00157 0.02475 C -0.00244 0.03423 -0.00921 0.04302 -0.01233 0.05134 C -0.01303 0.05319 -0.01285 0.05574 -0.0139 0.05736 C -0.01546 0.0599 -0.01824 0.06129 -0.01997 0.0636 C -0.02813 0.07447 -0.02067 0.06985 -0.02935 0.07378 C -0.03525 0.0791 -0.03751 0.08395 -0.04463 0.08603 C -0.06268 0.09806 -0.04167 0.08233 -0.05383 0.09644 C -0.05903 0.10245 -0.06581 0.10777 -0.0724 0.11078 C -0.08056 0.11818 -0.09081 0.12512 -0.10001 0.12928 C -0.10643 0.13761 -0.11615 0.14108 -0.12466 0.14547 C -0.13976 0.16605 -0.16459 0.16883 -0.18473 0.17415 C -0.19532 0.17692 -0.20522 0.18201 -0.21546 0.18664 C -0.22344 0.19034 -0.23195 0.1901 -0.24011 0.19265 C -0.254 0.19681 -0.2599 0.19936 -0.27535 0.20097 C -0.2948 0.20745 -0.25851 0.19589 -0.30001 0.20491 C -0.30313 0.2056 -0.30591 0.20884 -0.30921 0.20907 C -0.31737 0.20976 -0.3257 0.21046 -0.33386 0.21115 C -0.34549 0.21624 -0.33282 0.21115 -0.35695 0.21531 C -0.36719 0.21693 -0.37535 0.22179 -0.38612 0.22341 C -0.39567 0.22664 -0.39011 0.22456 -0.40157 0.22965 C -0.40313 0.23035 -0.40469 0.23104 -0.40626 0.23173 C -0.40782 0.23243 -0.41077 0.23358 -0.41077 0.23358 C -0.41963 0.24538 -0.43265 0.24607 -0.44463 0.24607 " pathEditMode="relative" ptsTypes="fffffffffffffffffffffffA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4912E-6 C -0.00052 0.03168 0.00677 0.09412 -0.01076 0.12904 C -0.01371 0.14662 -0.00937 0.12928 -0.01684 0.1413 C -0.01944 0.14546 -0.02049 0.15125 -0.02292 0.15564 C -0.02917 0.1672 -0.02639 0.16281 -0.03681 0.17206 C -0.05642 0.18941 -0.03733 0.18154 -0.05226 0.1864 C -0.0724 0.20027 -0.09427 0.20929 -0.11684 0.21299 C -0.12621 0.21716 -0.14601 0.21924 -0.14601 0.21924 C -0.15017 0.22109 -0.15642 0.22525 -0.16146 0.22525 " pathEditMode="relative" ptsTypes="ffffffffA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4348" y="1142984"/>
            <a:ext cx="4857784" cy="92869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2" name="Picture 10" descr="MC90044170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572132" y="1142984"/>
            <a:ext cx="2419368" cy="9286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5" name="Picture 10" descr="MC90044170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142984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MC90044170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357298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MC90044170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MC90044170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142984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MC90044170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MC90044170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71612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C90044170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142984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MC90044170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571612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MC90044170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142984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MC90044170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500174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MC90044170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142984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MC90044170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500174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MC90044170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142984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8001024" y="1142984"/>
            <a:ext cx="785818" cy="9286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9" name="Rectangle 18"/>
          <p:cNvSpPr/>
          <p:nvPr/>
        </p:nvSpPr>
        <p:spPr>
          <a:xfrm>
            <a:off x="714348" y="2214554"/>
            <a:ext cx="4857784" cy="928694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20" name="Picture 9" descr="MC90033127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5" y="2357430"/>
            <a:ext cx="642942" cy="57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 descr="MC90033127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357430"/>
            <a:ext cx="642942" cy="57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 descr="MC90033127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357430"/>
            <a:ext cx="642942" cy="57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9" descr="MC90033127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357430"/>
            <a:ext cx="642942" cy="57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 descr="MC90033127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357430"/>
            <a:ext cx="642942" cy="57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9" descr="MC90033127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357430"/>
            <a:ext cx="642942" cy="57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 descr="MC90033127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357430"/>
            <a:ext cx="642942" cy="57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7"/>
          <p:cNvCxnSpPr/>
          <p:nvPr/>
        </p:nvCxnSpPr>
        <p:spPr>
          <a:xfrm flipV="1">
            <a:off x="4643438" y="2285992"/>
            <a:ext cx="785818" cy="642942"/>
          </a:xfrm>
          <a:prstGeom prst="line">
            <a:avLst/>
          </a:prstGeom>
          <a:ln w="476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00496" y="2285992"/>
            <a:ext cx="785818" cy="642942"/>
          </a:xfrm>
          <a:prstGeom prst="line">
            <a:avLst/>
          </a:prstGeom>
          <a:ln w="476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357554" y="2285992"/>
            <a:ext cx="785818" cy="642942"/>
          </a:xfrm>
          <a:prstGeom prst="line">
            <a:avLst/>
          </a:prstGeom>
          <a:ln w="476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786050" y="2285992"/>
            <a:ext cx="785818" cy="642942"/>
          </a:xfrm>
          <a:prstGeom prst="line">
            <a:avLst/>
          </a:prstGeom>
          <a:ln w="476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572132" y="2214554"/>
            <a:ext cx="2419368" cy="9286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4" name="Rectangle 33"/>
          <p:cNvSpPr/>
          <p:nvPr/>
        </p:nvSpPr>
        <p:spPr>
          <a:xfrm>
            <a:off x="8001024" y="2214554"/>
            <a:ext cx="785818" cy="9286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35" name="Rectangle 34"/>
          <p:cNvSpPr/>
          <p:nvPr/>
        </p:nvSpPr>
        <p:spPr>
          <a:xfrm>
            <a:off x="714348" y="3286124"/>
            <a:ext cx="4857784" cy="928694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38" name="Picture 37" descr="C:\Users\Viorina\AppData\Local\Microsoft\Windows\Temporary Internet Files\Content.IE5\PZJNJG64\quince-fruit-isolated-white-39513651[1]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429000"/>
            <a:ext cx="57150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 descr="C:\Users\Viorina\AppData\Local\Microsoft\Windows\Temporary Internet Files\Content.IE5\PZJNJG64\quince-fruit-isolated-white-39513651[1]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429000"/>
            <a:ext cx="57150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C:\Users\Viorina\AppData\Local\Microsoft\Windows\Temporary Internet Files\Content.IE5\PZJNJG64\quince-fruit-isolated-white-39513651[1]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429000"/>
            <a:ext cx="57150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 descr="C:\Users\Viorina\AppData\Local\Microsoft\Windows\Temporary Internet Files\Content.IE5\PZJNJG64\quince-fruit-isolated-white-39513651[1]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429000"/>
            <a:ext cx="57150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 descr="C:\Users\Viorina\AppData\Local\Microsoft\Windows\Temporary Internet Files\Content.IE5\PZJNJG64\quince-fruit-isolated-white-39513651[1]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429000"/>
            <a:ext cx="57150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3" descr="C:\Users\Viorina\AppData\Local\Microsoft\Windows\Temporary Internet Files\Content.IE5\PZJNJG64\quince-fruit-isolated-white-39513651[1]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429000"/>
            <a:ext cx="57150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/>
          <p:nvPr/>
        </p:nvSpPr>
        <p:spPr>
          <a:xfrm>
            <a:off x="5572132" y="3286124"/>
            <a:ext cx="2419368" cy="9286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6" name="Rectangle 45"/>
          <p:cNvSpPr/>
          <p:nvPr/>
        </p:nvSpPr>
        <p:spPr>
          <a:xfrm>
            <a:off x="8001024" y="3286124"/>
            <a:ext cx="785818" cy="9286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8" name="Rectangle 47"/>
          <p:cNvSpPr/>
          <p:nvPr/>
        </p:nvSpPr>
        <p:spPr>
          <a:xfrm>
            <a:off x="714348" y="4357694"/>
            <a:ext cx="4857784" cy="928694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49" name="Picture 8" descr="MC9001601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500570"/>
            <a:ext cx="42629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8" descr="MC9001601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4357694"/>
            <a:ext cx="42629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8" descr="MC9001601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92035">
            <a:off x="1519211" y="4655745"/>
            <a:ext cx="42629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8" descr="MC9001601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4357694"/>
            <a:ext cx="42629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8" descr="MC9001601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4643446"/>
            <a:ext cx="42629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8" descr="MC9001601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4286256"/>
            <a:ext cx="42629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8" descr="MC9001601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643446"/>
            <a:ext cx="42629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8" descr="MC9001601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357694"/>
            <a:ext cx="42629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8" descr="MC9001601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357694"/>
            <a:ext cx="42629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8" descr="MC9001601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643446"/>
            <a:ext cx="42629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8" descr="MC9001601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4643446"/>
            <a:ext cx="42629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8" descr="MC9001601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4357694"/>
            <a:ext cx="42629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8" descr="MC9001601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4643446"/>
            <a:ext cx="42629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8" descr="MC9001601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86256"/>
            <a:ext cx="42629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8" descr="MC9001601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643446"/>
            <a:ext cx="42629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8" descr="MC9001601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357694"/>
            <a:ext cx="42629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5" name="Straight Connector 64"/>
          <p:cNvCxnSpPr/>
          <p:nvPr/>
        </p:nvCxnSpPr>
        <p:spPr>
          <a:xfrm rot="5400000">
            <a:off x="928662" y="4643446"/>
            <a:ext cx="357190" cy="357190"/>
          </a:xfrm>
          <a:prstGeom prst="line">
            <a:avLst/>
          </a:prstGeom>
          <a:ln w="476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2143108" y="4857760"/>
            <a:ext cx="357190" cy="357190"/>
          </a:xfrm>
          <a:prstGeom prst="line">
            <a:avLst/>
          </a:prstGeom>
          <a:ln w="476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1500166" y="4857760"/>
            <a:ext cx="357190" cy="357190"/>
          </a:xfrm>
          <a:prstGeom prst="line">
            <a:avLst/>
          </a:prstGeom>
          <a:ln w="476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5400000">
            <a:off x="3250397" y="4893479"/>
            <a:ext cx="357190" cy="285752"/>
          </a:xfrm>
          <a:prstGeom prst="line">
            <a:avLst/>
          </a:prstGeom>
          <a:ln w="476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2678893" y="4822041"/>
            <a:ext cx="357190" cy="285752"/>
          </a:xfrm>
          <a:prstGeom prst="line">
            <a:avLst/>
          </a:prstGeom>
          <a:ln w="4762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5572132" y="4357694"/>
            <a:ext cx="2419368" cy="9286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3" name="Rectangle 82"/>
          <p:cNvSpPr/>
          <p:nvPr/>
        </p:nvSpPr>
        <p:spPr>
          <a:xfrm>
            <a:off x="8001024" y="4357694"/>
            <a:ext cx="785818" cy="9286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14348" y="5500702"/>
            <a:ext cx="1071570" cy="428628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16 - 5=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2"/>
          <p:cNvSpPr>
            <a:spLocks noChangeArrowheads="1"/>
          </p:cNvSpPr>
          <p:nvPr/>
        </p:nvSpPr>
        <p:spPr bwMode="auto">
          <a:xfrm>
            <a:off x="2928926" y="6143644"/>
            <a:ext cx="1071570" cy="428628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Calibri" pitchFamily="34" charset="0"/>
                <a:cs typeface="Arial" pitchFamily="34" charset="0"/>
              </a:rPr>
              <a:t>  7 - 4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=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2"/>
          <p:cNvSpPr>
            <a:spLocks noChangeArrowheads="1"/>
          </p:cNvSpPr>
          <p:nvPr/>
        </p:nvSpPr>
        <p:spPr bwMode="auto">
          <a:xfrm>
            <a:off x="7715272" y="5429264"/>
            <a:ext cx="1071570" cy="428628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Calibri" pitchFamily="34" charset="0"/>
                <a:cs typeface="Arial" pitchFamily="34" charset="0"/>
              </a:rPr>
              <a:t>  9 + 5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=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2"/>
          <p:cNvSpPr>
            <a:spLocks noChangeArrowheads="1"/>
          </p:cNvSpPr>
          <p:nvPr/>
        </p:nvSpPr>
        <p:spPr bwMode="auto">
          <a:xfrm>
            <a:off x="5429256" y="6143644"/>
            <a:ext cx="1071570" cy="428628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Calibri" pitchFamily="34" charset="0"/>
                <a:cs typeface="Arial" pitchFamily="34" charset="0"/>
              </a:rPr>
              <a:t>2 +3+ 1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=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2"/>
          <p:cNvSpPr>
            <a:spLocks noChangeArrowheads="1"/>
          </p:cNvSpPr>
          <p:nvPr/>
        </p:nvSpPr>
        <p:spPr bwMode="auto">
          <a:xfrm>
            <a:off x="2428860" y="5500702"/>
            <a:ext cx="500066" cy="428628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6</a:t>
            </a:r>
          </a:p>
        </p:txBody>
      </p:sp>
      <p:sp>
        <p:nvSpPr>
          <p:cNvPr id="99" name="Rectangle 2"/>
          <p:cNvSpPr>
            <a:spLocks noChangeArrowheads="1"/>
          </p:cNvSpPr>
          <p:nvPr/>
        </p:nvSpPr>
        <p:spPr bwMode="auto">
          <a:xfrm>
            <a:off x="3714744" y="5500702"/>
            <a:ext cx="500066" cy="428628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3</a:t>
            </a:r>
          </a:p>
        </p:txBody>
      </p:sp>
      <p:sp>
        <p:nvSpPr>
          <p:cNvPr id="100" name="Rectangle 2"/>
          <p:cNvSpPr>
            <a:spLocks noChangeArrowheads="1"/>
          </p:cNvSpPr>
          <p:nvPr/>
        </p:nvSpPr>
        <p:spPr bwMode="auto">
          <a:xfrm>
            <a:off x="4929190" y="5500702"/>
            <a:ext cx="571504" cy="428628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101" name="Rectangle 2"/>
          <p:cNvSpPr>
            <a:spLocks noChangeArrowheads="1"/>
          </p:cNvSpPr>
          <p:nvPr/>
        </p:nvSpPr>
        <p:spPr bwMode="auto">
          <a:xfrm>
            <a:off x="6286512" y="5500702"/>
            <a:ext cx="571504" cy="428628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14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-283068" y="285728"/>
            <a:ext cx="94270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746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52675" algn="l"/>
              </a:tabLst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Gãseşte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pentru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fiecare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imagine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operaţia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şi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rezultatul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care se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potrivesc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9408E-6 L -0.14965 -0.58742 " pathEditMode="relative" ptsTypes="AA">
                                      <p:cBhvr>
                                        <p:cTn id="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44218E-6 L 0.19861 -0.59528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0" y="-2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7.12303E-7 L 0.33073 -0.53492 " pathEditMode="relative" ptsTypes="AA">
                                      <p:cBhvr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08973E-6 L 0.48038 -0.44056 " pathEditMode="relative" ptsTypes="AA">
                                      <p:cBhvr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68178E-6 L 0.05504 -0.36725 " pathEditMode="relative" ptsTypes="AA">
                                      <p:cBhvr>
                                        <p:cTn id="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44218E-6 L 0.62448 -0.28052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79186E-6 L 0.55139 -0.13645 " pathEditMode="relative" ptsTypes="AA">
                                      <p:cBhvr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44218E-6 L 0.34705 -0.1232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-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93" grpId="0" animBg="1"/>
      <p:bldP spid="94" grpId="0" animBg="1"/>
      <p:bldP spid="95" grpId="0" animBg="1"/>
      <p:bldP spid="98" grpId="0" animBg="1"/>
      <p:bldP spid="99" grpId="0" animBg="1"/>
      <p:bldP spid="100" grpId="0" animBg="1"/>
      <p:bldP spid="1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AutoShape 6" descr="Imagini pentru ridich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46" name="Rectangle 45"/>
          <p:cNvSpPr/>
          <p:nvPr/>
        </p:nvSpPr>
        <p:spPr>
          <a:xfrm>
            <a:off x="642910" y="142852"/>
            <a:ext cx="764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Condu</a:t>
            </a:r>
            <a:r>
              <a:rPr lang="en-US" sz="2800" b="1" dirty="0"/>
              <a:t> </a:t>
            </a:r>
            <a:r>
              <a:rPr lang="en-US" sz="2800" b="1" dirty="0" err="1"/>
              <a:t>plantele</a:t>
            </a:r>
            <a:r>
              <a:rPr lang="en-US" sz="2800" b="1" dirty="0"/>
              <a:t> la </a:t>
            </a:r>
            <a:r>
              <a:rPr lang="en-US" sz="2800" b="1" dirty="0" err="1"/>
              <a:t>borcanul</a:t>
            </a:r>
            <a:r>
              <a:rPr lang="en-US" sz="2800" b="1" dirty="0"/>
              <a:t> </a:t>
            </a:r>
            <a:r>
              <a:rPr lang="en-US" sz="2800" b="1" dirty="0" err="1"/>
              <a:t>potrivit</a:t>
            </a:r>
            <a:r>
              <a:rPr lang="ro-RO" sz="2800" b="1" dirty="0"/>
              <a:t>!</a:t>
            </a:r>
            <a:endParaRPr lang="en-US" sz="2800" b="1" dirty="0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4071934" y="857232"/>
            <a:ext cx="1357322" cy="9524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4433886" y="1638288"/>
            <a:ext cx="714380" cy="9524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7041373" y="2388387"/>
            <a:ext cx="928694" cy="9524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 descr="http://s4emagst.akamaized.net/products/891/890774/images/res_d742521f86ac7b78669865cba0580c89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928934"/>
            <a:ext cx="3357560" cy="3929066"/>
          </a:xfrm>
          <a:prstGeom prst="rect">
            <a:avLst/>
          </a:prstGeom>
          <a:noFill/>
        </p:spPr>
      </p:pic>
      <p:pic>
        <p:nvPicPr>
          <p:cNvPr id="44" name="Picture 2" descr="http://s4emagst.akamaized.net/products/891/890774/images/res_d742521f86ac7b78669865cba0580c89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28934"/>
            <a:ext cx="3357560" cy="3929066"/>
          </a:xfrm>
          <a:prstGeom prst="rect">
            <a:avLst/>
          </a:prstGeom>
          <a:noFill/>
        </p:spPr>
      </p:pic>
      <p:sp>
        <p:nvSpPr>
          <p:cNvPr id="45" name="Rectangle 44"/>
          <p:cNvSpPr/>
          <p:nvPr/>
        </p:nvSpPr>
        <p:spPr>
          <a:xfrm>
            <a:off x="1643042" y="4000504"/>
            <a:ext cx="19661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GEM ŞI COMPOT</a:t>
            </a:r>
            <a:endParaRPr lang="ro-RO" sz="2000" b="1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643570" y="4000504"/>
            <a:ext cx="14149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2000" b="1" dirty="0">
                <a:solidFill>
                  <a:srgbClr val="003300"/>
                </a:solidFill>
              </a:rPr>
              <a:t>MURÃTURI</a:t>
            </a:r>
            <a:endParaRPr lang="ro-RO" sz="2000" b="1" dirty="0">
              <a:solidFill>
                <a:srgbClr val="003300"/>
              </a:solidFill>
            </a:endParaRPr>
          </a:p>
        </p:txBody>
      </p:sp>
      <p:pic>
        <p:nvPicPr>
          <p:cNvPr id="5" name="Picture 7" descr="MC90044178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766108">
            <a:off x="707437" y="636007"/>
            <a:ext cx="1011774" cy="101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22" descr="http://www.doarnatural.ro/wp-content/uploads/2012/05/vitamine-si-minerale-castrave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714356"/>
            <a:ext cx="1071570" cy="727326"/>
          </a:xfrm>
          <a:prstGeom prst="rect">
            <a:avLst/>
          </a:prstGeom>
          <a:noFill/>
        </p:spPr>
      </p:pic>
      <p:pic>
        <p:nvPicPr>
          <p:cNvPr id="7" name="Picture 14" descr="MC900441782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28604"/>
            <a:ext cx="1157310" cy="115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MC900441708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714356"/>
            <a:ext cx="7143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C90043690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642918"/>
            <a:ext cx="1047736" cy="104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18" descr="http://ampress.ro/wp-content/uploads/2014/07/VISIN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1643050"/>
            <a:ext cx="1176627" cy="857256"/>
          </a:xfrm>
          <a:prstGeom prst="rect">
            <a:avLst/>
          </a:prstGeom>
          <a:noFill/>
        </p:spPr>
      </p:pic>
      <p:pic>
        <p:nvPicPr>
          <p:cNvPr id="11288" name="Picture 24" descr="http://www.agrofm.ro/wp-content/uploads/140917-conopida-bun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2643174" y="1714488"/>
            <a:ext cx="1357322" cy="936056"/>
          </a:xfrm>
          <a:prstGeom prst="rect">
            <a:avLst/>
          </a:prstGeom>
          <a:noFill/>
        </p:spPr>
      </p:pic>
      <p:pic>
        <p:nvPicPr>
          <p:cNvPr id="39" name="Picture 38" descr="C:\Users\Viorina\AppData\Local\Microsoft\Windows\Temporary Internet Files\Content.IE5\PZJNJG64\quince-fruit-isolated-white-39513651[1]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918698">
            <a:off x="8024862" y="1509783"/>
            <a:ext cx="723904" cy="81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MC9001601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00892" y="1357298"/>
            <a:ext cx="735346" cy="110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6" name="Picture 32" descr="http://agro.afacereamea.ro/wp-content/uploads/legumicultura/tomate/Tomate-1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4876" y="1571612"/>
            <a:ext cx="1279641" cy="85725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9.71323E-7 L 0.50399 0.52451 " pathEditMode="relative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69195E-6 L 0.47257 0.55597 " pathEditMode="relative" ptsTypes="AA">
                                      <p:cBhvr>
                                        <p:cTn id="10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5.92044E-6 L -0.2283 0.49307 " pathEditMode="relative" ptsTypes="AA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20259E-7 L -0.28351 0.51387 " pathEditMode="relative" ptsTypes="AA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49676E-6 L -0.10122 0.6676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3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6.51249E-6 L 0.12586 0.46162 " pathEditMode="relative" ptsTypes="AA">
                                      <p:cBhvr>
                                        <p:cTn id="26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12303E-7 L 0.36997 0.48243 " pathEditMode="relative" ptsTypes="AA">
                                      <p:cBhvr>
                                        <p:cTn id="30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14524E-6 L 0.14271 0.6487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3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09991E-6 L -0.46476 0.49306 " pathEditMode="relative" ptsTypes="AA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1.87789E-6 L -0.65348 0.57701 " pathEditMode="relative" ptsTypes="AA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http://adevarul.ro/assets/adevarul.ro/MRImage/2012/05/10/50a8d8297c42d5a663745835/646x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9009" y="1071546"/>
            <a:ext cx="1484991" cy="928694"/>
          </a:xfrm>
          <a:prstGeom prst="rect">
            <a:avLst/>
          </a:prstGeom>
          <a:noFill/>
        </p:spPr>
      </p:pic>
      <p:pic>
        <p:nvPicPr>
          <p:cNvPr id="11274" name="Picture 10" descr="http://observator.tv/uploads/modules/news/0/2015/5/21/152690/143221392468241c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642918"/>
            <a:ext cx="1828853" cy="1143034"/>
          </a:xfrm>
          <a:prstGeom prst="rect">
            <a:avLst/>
          </a:prstGeom>
          <a:noFill/>
        </p:spPr>
      </p:pic>
      <p:pic>
        <p:nvPicPr>
          <p:cNvPr id="4" name="Picture 9" descr="MC90033127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785794"/>
            <a:ext cx="10858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MC90044178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766108">
            <a:off x="1636131" y="993198"/>
            <a:ext cx="1011774" cy="101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MC900441782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1857364"/>
            <a:ext cx="1157310" cy="115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C90043690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1857364"/>
            <a:ext cx="1047736" cy="104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MC900251599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1785926"/>
            <a:ext cx="96833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MC900441708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928670"/>
            <a:ext cx="1057300" cy="10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Viorina\AppData\Local\Microsoft\Windows\Temporary Internet Files\Content.IE5\LWMEI3D4\thumb-potatoes-66.6-7940[1].gif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596" y="1857364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agroromania.manager.ro/media/mazare-cultivarea-mazarii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43174" y="857232"/>
            <a:ext cx="1398635" cy="928694"/>
          </a:xfrm>
          <a:prstGeom prst="rect">
            <a:avLst/>
          </a:prstGeom>
          <a:noFill/>
        </p:spPr>
      </p:pic>
      <p:pic>
        <p:nvPicPr>
          <p:cNvPr id="11268" name="Picture 4" descr="http://piatacasa.ro/magazin-online-legume-fructe/product_images/f/fasole_uscata_bob_mic__1129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14612" y="3000372"/>
            <a:ext cx="1182543" cy="785818"/>
          </a:xfrm>
          <a:prstGeom prst="rect">
            <a:avLst/>
          </a:prstGeom>
          <a:noFill/>
        </p:spPr>
      </p:pic>
      <p:sp>
        <p:nvSpPr>
          <p:cNvPr id="11270" name="AutoShape 6" descr="Imagini pentru ridich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1280" name="Picture 16" descr="http://img.kudika.ro/images/article_pictures/back/spanac-frunz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186" y="1928802"/>
            <a:ext cx="1619814" cy="928694"/>
          </a:xfrm>
          <a:prstGeom prst="rect">
            <a:avLst/>
          </a:prstGeom>
          <a:noFill/>
        </p:spPr>
      </p:pic>
      <p:pic>
        <p:nvPicPr>
          <p:cNvPr id="11282" name="Picture 18" descr="http://ampress.ro/wp-content/uploads/2014/07/VISINE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5719" y="2928934"/>
            <a:ext cx="1176627" cy="857256"/>
          </a:xfrm>
          <a:prstGeom prst="rect">
            <a:avLst/>
          </a:prstGeom>
          <a:noFill/>
        </p:spPr>
      </p:pic>
      <p:pic>
        <p:nvPicPr>
          <p:cNvPr id="11286" name="Picture 22" descr="http://www.doarnatural.ro/wp-content/uploads/2012/05/vitamine-si-minerale-castravete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86248" y="1000108"/>
            <a:ext cx="1071570" cy="727326"/>
          </a:xfrm>
          <a:prstGeom prst="rect">
            <a:avLst/>
          </a:prstGeom>
          <a:noFill/>
        </p:spPr>
      </p:pic>
      <p:pic>
        <p:nvPicPr>
          <p:cNvPr id="11288" name="Picture 24" descr="http://www.agrofm.ro/wp-content/uploads/140917-conopida-buna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H="1">
            <a:off x="4929190" y="2857496"/>
            <a:ext cx="1528810" cy="1054320"/>
          </a:xfrm>
          <a:prstGeom prst="rect">
            <a:avLst/>
          </a:prstGeom>
          <a:noFill/>
        </p:spPr>
      </p:pic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1214414" y="4071943"/>
          <a:ext cx="7072362" cy="2786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0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9681"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6376"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290" name="Picture 26" descr="http://www.unica.md/wp-content/uploads/2012/12/broccoli3-500x354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00166" y="2928934"/>
            <a:ext cx="1210812" cy="857256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214414" y="4286256"/>
            <a:ext cx="1544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Rãdãcina</a:t>
            </a:r>
            <a:endParaRPr lang="ro-RO" sz="2800" b="1" dirty="0"/>
          </a:p>
        </p:txBody>
      </p:sp>
      <p:pic>
        <p:nvPicPr>
          <p:cNvPr id="11296" name="Picture 32" descr="http://agro.afacereamea.ro/wp-content/uploads/legumicultura/tomate/Tomate-11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572000" y="1928802"/>
            <a:ext cx="1279641" cy="857256"/>
          </a:xfrm>
          <a:prstGeom prst="rect">
            <a:avLst/>
          </a:prstGeom>
          <a:noFill/>
        </p:spPr>
      </p:pic>
      <p:pic>
        <p:nvPicPr>
          <p:cNvPr id="11298" name="Picture 34" descr="http://clubulbebelusilor.ro/files/sfecla-rosie-la-bebelusi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286644" y="2857496"/>
            <a:ext cx="1525117" cy="1214446"/>
          </a:xfrm>
          <a:prstGeom prst="rect">
            <a:avLst/>
          </a:prstGeom>
          <a:noFill/>
        </p:spPr>
      </p:pic>
      <p:pic>
        <p:nvPicPr>
          <p:cNvPr id="11300" name="Picture 36" descr="http://www.romania-actualitati.ro/files/patrunjel%204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500430" y="1857364"/>
            <a:ext cx="1084392" cy="1143008"/>
          </a:xfrm>
          <a:prstGeom prst="rect">
            <a:avLst/>
          </a:prstGeom>
          <a:noFill/>
        </p:spPr>
      </p:pic>
      <p:pic>
        <p:nvPicPr>
          <p:cNvPr id="11" name="Picture 8" descr="MC900160100[1]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071934" y="2643182"/>
            <a:ext cx="735346" cy="110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traight Connector 36"/>
          <p:cNvCxnSpPr/>
          <p:nvPr/>
        </p:nvCxnSpPr>
        <p:spPr>
          <a:xfrm>
            <a:off x="1214414" y="4786322"/>
            <a:ext cx="7000924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1571616" y="5500690"/>
            <a:ext cx="271462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14348" y="214290"/>
            <a:ext cx="8201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Mută</a:t>
            </a:r>
            <a:r>
              <a:rPr lang="en-US" sz="2800" b="1" dirty="0"/>
              <a:t> </a:t>
            </a:r>
            <a:r>
              <a:rPr lang="en-US" sz="2800" b="1" dirty="0" err="1"/>
              <a:t>în</a:t>
            </a:r>
            <a:r>
              <a:rPr lang="en-US" sz="2800" b="1" dirty="0"/>
              <a:t> </a:t>
            </a:r>
            <a:r>
              <a:rPr lang="en-US" sz="2800" b="1" dirty="0" err="1"/>
              <a:t>tabel</a:t>
            </a:r>
            <a:r>
              <a:rPr lang="ro-RO" sz="2800" b="1" dirty="0"/>
              <a:t> plantele de la care consumãm rãdãcina!</a:t>
            </a:r>
            <a:endParaRPr lang="en-US" sz="2800" b="1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7500958" y="1928802"/>
            <a:ext cx="1643042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071934" y="857232"/>
            <a:ext cx="1357322" cy="9524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3612349" y="1316817"/>
            <a:ext cx="928694" cy="9524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7041373" y="2388387"/>
            <a:ext cx="928694" cy="9524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Viorina\Desktop\3005604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285852" y="4817149"/>
            <a:ext cx="1232398" cy="2040851"/>
          </a:xfrm>
          <a:prstGeom prst="rect">
            <a:avLst/>
          </a:prstGeom>
          <a:noFill/>
        </p:spPr>
      </p:pic>
      <p:pic>
        <p:nvPicPr>
          <p:cNvPr id="38" name="Picture 37" descr="C:\Users\Viorina\AppData\Local\Microsoft\Windows\Temporary Internet Files\Content.IE5\PZJNJG64\quince-fruit-isolated-white-39513651[1].jpg"/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572264" y="3000372"/>
            <a:ext cx="652466" cy="74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8.32562E-7 C 0.00312 0.00416 0.00555 0.00948 0.0092 0.01249 C 0.01076 0.01387 0.0125 0.0148 0.01389 0.01642 C 0.02673 0.03191 0.03784 0.04926 0.05382 0.05943 C 0.05538 0.06151 0.05677 0.06406 0.0585 0.06568 C 0.06041 0.06753 0.06284 0.06799 0.06458 0.06984 C 0.07361 0.07978 0.06059 0.07354 0.07396 0.07793 C 0.08489 0.0932 0.09878 0.10476 0.1092 0.12095 C 0.12396 0.14408 0.11423 0.13436 0.12465 0.14361 C 0.12569 0.14639 0.12639 0.1494 0.12777 0.15171 C 0.12899 0.15356 0.13125 0.15379 0.13229 0.15587 C 0.13385 0.15888 0.13402 0.16304 0.13541 0.16605 C 0.13732 0.17021 0.1434 0.17553 0.14618 0.1783 C 0.14965 0.18779 0.15399 0.19472 0.1585 0.20305 C 0.16562 0.21623 0.16979 0.23034 0.17847 0.2419 C 0.18194 0.2604 0.17691 0.23959 0.18628 0.25832 C 0.18784 0.26133 0.18802 0.26526 0.18923 0.2685 C 0.19166 0.27474 0.19878 0.28839 0.20156 0.29718 C 0.20521 0.30805 0.20885 0.3203 0.21389 0.33002 C 0.22239 0.36401 0.22135 0.40101 0.2092 0.43247 C 0.20798 0.4475 0.20902 0.45259 0.19843 0.45721 C 0.19375 0.46993 0.1875 0.48335 0.17691 0.48797 C 0.17482 0.49213 0.17152 0.49537 0.17083 0.50023 C 0.16909 0.5111 0.16632 0.51919 0.16319 0.52891 C 0.15798 0.54463 0.1625 0.53677 0.15694 0.54926 C 0.15538 0.55273 0.14774 0.56383 0.14774 0.56984 " pathEditMode="relative" ptsTypes="fffffffffffffffffffffffff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3876E-7 C -0.00486 0.00994 -0.00799 0.01827 -0.01684 0.02243 C -0.02483 0.03839 -0.01389 0.01873 -0.02622 0.03284 C -0.02813 0.03492 -0.02917 0.03839 -0.03073 0.04093 C -0.03646 0.04972 -0.04618 0.06059 -0.05382 0.06544 C -0.06823 0.08464 -0.0842 0.10175 -0.09844 0.12095 C -0.11268 0.14014 -0.125 0.16281 -0.13698 0.18432 C -0.14271 0.19449 -0.15174 0.20004 -0.15851 0.20906 C -0.16198 0.22363 -0.16841 0.23589 -0.17535 0.24791 C -0.17934 0.26387 -0.17622 0.25716 -0.18455 0.2685 C -0.1875 0.2796 -0.19167 0.29324 -0.19688 0.30319 C -0.1974 0.30666 -0.1974 0.31036 -0.19844 0.31359 C -0.20052 0.31938 -0.20608 0.32978 -0.20608 0.32978 C -0.2092 0.35407 -0.21875 0.37627 -0.22466 0.39963 C -0.2257 0.40356 -0.225 0.40818 -0.22622 0.41188 C -0.22813 0.4179 -0.23386 0.4283 -0.23386 0.4283 C -0.23525 0.44241 -0.23594 0.44796 -0.2415 0.45906 C -0.24479 0.4808 -0.23993 0.46091 -0.24775 0.4734 C -0.25295 0.48173 -0.24983 0.48473 -0.25695 0.49375 C -0.25955 0.50439 -0.26337 0.51063 -0.26927 0.5185 C -0.27379 0.53099 -0.27031 0.52497 -0.2816 0.53492 C -0.28316 0.5363 -0.28611 0.53885 -0.28611 0.53885 C -0.29254 0.55018 -0.30018 0.55966 -0.3092 0.56753 C -0.31077 0.56891 -0.31233 0.5703 -0.31389 0.57169 C -0.31667 0.574 -0.32309 0.57585 -0.32309 0.57585 C -0.33334 0.58487 -0.33073 0.57955 -0.33386 0.58811 " pathEditMode="relative" ptsTypes="fffffffffffffffffffffffffA">
                                      <p:cBhvr>
                                        <p:cTn id="1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4089E-6 C -0.00104 0.00555 -0.00312 0.01549 -0.00312 0.02058 C -0.00417 0.10199 -0.00364 0.18316 -0.00469 0.26457 C -0.00503 0.29648 -0.01215 0.32423 -0.03385 0.33834 C -0.03785 0.34089 -0.04045 0.34644 -0.04462 0.34852 C -0.06007 0.35615 -0.08125 0.35661 -0.09705 0.35661 " pathEditMode="relative" ptsTypes="fffffA">
                                      <p:cBhvr>
                                        <p:cTn id="14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http://adevarul.ro/assets/adevarul.ro/MRImage/2012/05/10/50a8d8297c42d5a663745835/646x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9009" y="1071546"/>
            <a:ext cx="1484991" cy="928694"/>
          </a:xfrm>
          <a:prstGeom prst="rect">
            <a:avLst/>
          </a:prstGeom>
          <a:noFill/>
        </p:spPr>
      </p:pic>
      <p:pic>
        <p:nvPicPr>
          <p:cNvPr id="11274" name="Picture 10" descr="http://observator.tv/uploads/modules/news/0/2015/5/21/152690/143221392468241c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857364"/>
            <a:ext cx="1828853" cy="1143034"/>
          </a:xfrm>
          <a:prstGeom prst="rect">
            <a:avLst/>
          </a:prstGeom>
          <a:noFill/>
        </p:spPr>
      </p:pic>
      <p:pic>
        <p:nvPicPr>
          <p:cNvPr id="4" name="Picture 9" descr="MC90033127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785794"/>
            <a:ext cx="1000132" cy="89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MC90044178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766108">
            <a:off x="1636131" y="993198"/>
            <a:ext cx="1011774" cy="101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MC900441782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1000108"/>
            <a:ext cx="1157310" cy="115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C90043690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1857364"/>
            <a:ext cx="1047736" cy="104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MC900251599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1785926"/>
            <a:ext cx="96833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MC900441708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928670"/>
            <a:ext cx="1057300" cy="10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Viorina\AppData\Local\Microsoft\Windows\Temporary Internet Files\Content.IE5\LWMEI3D4\thumb-potatoes-66.6-7940[1].gif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596" y="1857364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agroromania.manager.ro/media/mazare-cultivarea-mazarii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43174" y="857232"/>
            <a:ext cx="1398635" cy="928694"/>
          </a:xfrm>
          <a:prstGeom prst="rect">
            <a:avLst/>
          </a:prstGeom>
          <a:noFill/>
        </p:spPr>
      </p:pic>
      <p:pic>
        <p:nvPicPr>
          <p:cNvPr id="11268" name="Picture 4" descr="http://piatacasa.ro/magazin-online-legume-fructe/product_images/f/fasole_uscata_bob_mic__1129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14612" y="3000372"/>
            <a:ext cx="1182543" cy="785818"/>
          </a:xfrm>
          <a:prstGeom prst="rect">
            <a:avLst/>
          </a:prstGeom>
          <a:noFill/>
        </p:spPr>
      </p:pic>
      <p:sp>
        <p:nvSpPr>
          <p:cNvPr id="11270" name="AutoShape 6" descr="Imagini pentru ridich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1280" name="Picture 16" descr="http://img.kudika.ro/images/article_pictures/back/spanac-frunz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186" y="1928802"/>
            <a:ext cx="1619814" cy="928694"/>
          </a:xfrm>
          <a:prstGeom prst="rect">
            <a:avLst/>
          </a:prstGeom>
          <a:noFill/>
        </p:spPr>
      </p:pic>
      <p:pic>
        <p:nvPicPr>
          <p:cNvPr id="11282" name="Picture 18" descr="http://ampress.ro/wp-content/uploads/2014/07/VISINE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5719" y="2928934"/>
            <a:ext cx="1176627" cy="857256"/>
          </a:xfrm>
          <a:prstGeom prst="rect">
            <a:avLst/>
          </a:prstGeom>
          <a:noFill/>
        </p:spPr>
      </p:pic>
      <p:pic>
        <p:nvPicPr>
          <p:cNvPr id="11286" name="Picture 22" descr="http://www.doarnatural.ro/wp-content/uploads/2012/05/vitamine-si-minerale-castravete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86314" y="1285860"/>
            <a:ext cx="1071570" cy="727326"/>
          </a:xfrm>
          <a:prstGeom prst="rect">
            <a:avLst/>
          </a:prstGeom>
          <a:noFill/>
        </p:spPr>
      </p:pic>
      <p:pic>
        <p:nvPicPr>
          <p:cNvPr id="11288" name="Picture 24" descr="http://www.agrofm.ro/wp-content/uploads/140917-conopida-buna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H="1">
            <a:off x="4929190" y="2857496"/>
            <a:ext cx="1528810" cy="1054320"/>
          </a:xfrm>
          <a:prstGeom prst="rect">
            <a:avLst/>
          </a:prstGeom>
          <a:noFill/>
        </p:spPr>
      </p:pic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1214414" y="4071943"/>
          <a:ext cx="7072362" cy="2786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0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9681"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6376"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290" name="Picture 26" descr="http://www.unica.md/wp-content/uploads/2012/12/broccoli3-500x354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00166" y="2928934"/>
            <a:ext cx="1210812" cy="857256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214414" y="4286256"/>
            <a:ext cx="1275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Tulpina</a:t>
            </a:r>
            <a:endParaRPr lang="ro-RO" sz="2800" b="1" dirty="0"/>
          </a:p>
        </p:txBody>
      </p:sp>
      <p:pic>
        <p:nvPicPr>
          <p:cNvPr id="11296" name="Picture 32" descr="http://agro.afacereamea.ro/wp-content/uploads/legumicultura/tomate/Tomate-11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572000" y="2071678"/>
            <a:ext cx="1279641" cy="857256"/>
          </a:xfrm>
          <a:prstGeom prst="rect">
            <a:avLst/>
          </a:prstGeom>
          <a:noFill/>
        </p:spPr>
      </p:pic>
      <p:pic>
        <p:nvPicPr>
          <p:cNvPr id="11298" name="Picture 34" descr="http://clubulbebelusilor.ro/files/sfecla-rosie-la-bebelusi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286644" y="2857496"/>
            <a:ext cx="1525117" cy="1214446"/>
          </a:xfrm>
          <a:prstGeom prst="rect">
            <a:avLst/>
          </a:prstGeom>
          <a:noFill/>
        </p:spPr>
      </p:pic>
      <p:pic>
        <p:nvPicPr>
          <p:cNvPr id="11300" name="Picture 36" descr="http://www.romania-actualitati.ro/files/patrunjel%204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500430" y="1857364"/>
            <a:ext cx="1084392" cy="1143008"/>
          </a:xfrm>
          <a:prstGeom prst="rect">
            <a:avLst/>
          </a:prstGeom>
          <a:noFill/>
        </p:spPr>
      </p:pic>
      <p:pic>
        <p:nvPicPr>
          <p:cNvPr id="11" name="Picture 8" descr="MC900160100[1]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071934" y="2643182"/>
            <a:ext cx="735346" cy="110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traight Connector 36"/>
          <p:cNvCxnSpPr/>
          <p:nvPr/>
        </p:nvCxnSpPr>
        <p:spPr>
          <a:xfrm>
            <a:off x="1214414" y="4786322"/>
            <a:ext cx="7000924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1571616" y="5500690"/>
            <a:ext cx="271462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14348" y="0"/>
            <a:ext cx="76438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Mută</a:t>
            </a:r>
            <a:r>
              <a:rPr lang="en-US" sz="2400" b="1" dirty="0"/>
              <a:t> </a:t>
            </a:r>
            <a:r>
              <a:rPr lang="en-US" sz="2400" b="1" dirty="0" err="1"/>
              <a:t>în</a:t>
            </a:r>
            <a:r>
              <a:rPr lang="en-US" sz="2400" b="1" dirty="0"/>
              <a:t> </a:t>
            </a:r>
            <a:r>
              <a:rPr lang="en-US" sz="2400" b="1" dirty="0" err="1"/>
              <a:t>tabel</a:t>
            </a:r>
            <a:r>
              <a:rPr lang="ro-RO" sz="2400" b="1" dirty="0"/>
              <a:t> plantele de la care consumãm </a:t>
            </a:r>
            <a:r>
              <a:rPr lang="en-US" sz="2400" b="1" dirty="0" err="1"/>
              <a:t>tulp</a:t>
            </a:r>
            <a:r>
              <a:rPr lang="ro-RO" sz="2400" b="1" dirty="0"/>
              <a:t>ina!</a:t>
            </a:r>
            <a:endParaRPr lang="en-US" sz="2400" b="1" dirty="0"/>
          </a:p>
          <a:p>
            <a:endParaRPr lang="en-US" sz="2800" b="1" dirty="0"/>
          </a:p>
          <a:p>
            <a:endParaRPr lang="en-US" sz="2800" b="1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7500958" y="1928802"/>
            <a:ext cx="1643042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786314" y="1285860"/>
            <a:ext cx="1143008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071934" y="857232"/>
            <a:ext cx="1357322" cy="9524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3612349" y="1316817"/>
            <a:ext cx="928694" cy="9524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4433886" y="1638288"/>
            <a:ext cx="714380" cy="9524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7041373" y="2388387"/>
            <a:ext cx="928694" cy="9524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C:\Users\Viorina\Desktop\3005604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285852" y="4817149"/>
            <a:ext cx="1232398" cy="2040851"/>
          </a:xfrm>
          <a:prstGeom prst="rect">
            <a:avLst/>
          </a:prstGeom>
          <a:noFill/>
        </p:spPr>
      </p:pic>
      <p:pic>
        <p:nvPicPr>
          <p:cNvPr id="39" name="Picture 38" descr="C:\Users\Viorina\AppData\Local\Microsoft\Windows\Temporary Internet Files\Content.IE5\PZJNJG64\quince-fruit-isolated-white-39513651[1].jpg"/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572264" y="3000372"/>
            <a:ext cx="723904" cy="81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www.alimentaraonline.com/gallery/large/15/ceapa-verde-pretleg-2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214810" y="928670"/>
            <a:ext cx="651247" cy="857232"/>
          </a:xfrm>
          <a:prstGeom prst="rect">
            <a:avLst/>
          </a:prstGeom>
          <a:noFill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5" name="Rectangle 44"/>
          <p:cNvSpPr/>
          <p:nvPr/>
        </p:nvSpPr>
        <p:spPr>
          <a:xfrm>
            <a:off x="2713915" y="428604"/>
            <a:ext cx="3642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74638" algn="just" fontAlgn="base">
              <a:spcBef>
                <a:spcPct val="0"/>
              </a:spcBef>
              <a:spcAft>
                <a:spcPct val="0"/>
              </a:spcAft>
              <a:tabLst>
                <a:tab pos="1295400" algn="l"/>
              </a:tabLst>
            </a:pPr>
            <a:r>
              <a:rPr lang="en-US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b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inclusiv</a:t>
            </a:r>
            <a:r>
              <a:rPr lang="en-US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tulpina</a:t>
            </a:r>
            <a:r>
              <a:rPr lang="en-US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b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subpãmânteanã</a:t>
            </a:r>
            <a:r>
              <a:rPr lang="en-US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26549E-6 C -0.00573 0.00787 -0.0092 0.01735 -0.01389 0.0266 C -0.01736 0.03354 -0.02239 0.04024 -0.02604 0.04718 C -0.0309 0.0562 -0.03455 0.068 -0.04149 0.07378 C -0.04705 0.08349 -0.05278 0.09251 -0.05833 0.10245 C -0.06024 0.11032 -0.06424 0.11217 -0.06771 0.11887 C -0.075 0.14917 -0.06667 0.11841 -0.07378 0.13738 C -0.07656 0.14455 -0.07726 0.15241 -0.08003 0.15981 C -0.08142 0.1686 -0.08316 0.17276 -0.08611 0.18039 C -0.08733 0.1834 -0.08854 0.19196 -0.08924 0.19473 C -0.09097 0.20259 -0.09375 0.2093 -0.09531 0.21739 C -0.09722 0.24237 -0.1 0.26897 -0.09375 0.29302 C -0.09271 0.30759 -0.09132 0.32586 -0.08924 0.3402 C -0.08698 0.35523 -0.08316 0.36726 -0.08142 0.38321 C -0.08212 0.41235 -0.07465 0.47572 -0.1 0.49815 C -0.10208 0.50232 -0.10521 0.50555 -0.10608 0.51041 C -0.1066 0.51319 -0.10677 0.51596 -0.10764 0.5185 C -0.10937 0.5229 -0.11389 0.53076 -0.11389 0.53099 C -0.11719 0.55134 -0.11528 0.54325 -0.1184 0.55551 C -0.12031 0.58765 -0.11996 0.57332 -0.11996 0.59852 " pathEditMode="relative" rAng="0" ptsTypes="fffffffffffffffffffA">
                                      <p:cBhvr>
                                        <p:cTn id="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" y="2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85846E-6 C 0.0165 0.0007 0.03299 0.00023 0.04965 0.00208 C 0.05816 0.00301 0.06702 0.0118 0.07535 0.01457 C 0.09288 0.03169 0.11181 0.04117 0.13386 0.05273 C 0.14115 0.05643 0.14775 0.06221 0.15521 0.06522 C 0.16528 0.06961 0.18542 0.07771 0.18542 0.07794 C 0.18837 0.08141 0.19045 0.08534 0.1941 0.08835 C 0.20504 0.09644 0.2217 0.09737 0.23281 0.10523 C 0.2441 0.11309 0.25313 0.12096 0.26528 0.12836 C 0.2757 0.13483 0.27222 0.13714 0.28038 0.14501 C 0.28941 0.1538 0.30052 0.16027 0.31059 0.16837 C 0.31424 0.17114 0.31615 0.17553 0.31927 0.17877 C 0.32413 0.18386 0.32882 0.18918 0.33438 0.19357 C 0.33733 0.19566 0.34045 0.19751 0.34288 0.20005 C 0.35747 0.21416 0.36754 0.23196 0.38403 0.24422 C 0.38906 0.25185 0.39618 0.25717 0.40104 0.26527 C 0.41268 0.28469 0.42257 0.31129 0.44219 0.32424 C 0.44584 0.3291 0.44861 0.33465 0.45295 0.33881 C 0.45504 0.34112 0.45781 0.34274 0.45955 0.34505 C 0.47413 0.36402 0.48611 0.38437 0.50695 0.39778 C 0.5092 0.40079 0.51129 0.40333 0.51337 0.40611 C 0.51615 0.41027 0.52205 0.41883 0.52205 0.41906 C 0.525 0.42993 0.52691 0.43872 0.52847 0.45028 C 0.52275 0.47225 0.5033 0.48844 0.49601 0.50948 C 0.49375 0.53331 0.4941 0.52359 0.4941 0.53909 " pathEditMode="relative" rAng="0" ptsTypes="ffffffffffffffffffffffffA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031E-6 C 0.01962 0.0289 -0.00086 -0.00347 0.02743 0.07539 C 0.03056 0.08371 0.04063 0.09482 0.05087 0.0969 C 0.05816 0.09875 0.07292 0.1006 0.07309 0.10083 C 0.079 0.10638 0.0974 0.11239 0.0974 0.11262 C 0.09948 0.1154 0.10018 0.11933 0.1033 0.12118 C 0.10625 0.1228 0.11164 0.12141 0.11459 0.12257 C 0.11945 0.12419 0.12431 0.12927 0.12761 0.13274 C 0.13855 0.15055 0.14462 0.1598 0.14532 0.18524 C 0.14601 0.2012 0.12917 0.22178 0.12084 0.2389 C 0.11459 0.25138 0.11268 0.25948 0.10122 0.27174 C 0.09861 0.28561 0.08542 0.30157 0.07344 0.31498 C 0.06806 0.32631 0.05903 0.33395 0.0533 0.34574 C 0.04219 0.36887 0.03021 0.40333 0.00313 0.42345 C 0.00243 0.43223 -0.00191 0.44056 -0.00382 0.44981 C 0.00365 0.46716 0.00018 0.47687 0.02657 0.47039 C 0.02986 0.47386 0.03837 0.47618 0.03959 0.48057 " pathEditMode="relative" rAng="-1176073" ptsTypes="ffffffffffffffffA">
                                      <p:cBhvr>
                                        <p:cTn id="14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http://adevarul.ro/assets/adevarul.ro/MRImage/2012/05/10/50a8d8297c42d5a663745835/646x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9009" y="1071546"/>
            <a:ext cx="1484991" cy="928694"/>
          </a:xfrm>
          <a:prstGeom prst="rect">
            <a:avLst/>
          </a:prstGeom>
          <a:noFill/>
        </p:spPr>
      </p:pic>
      <p:pic>
        <p:nvPicPr>
          <p:cNvPr id="11274" name="Picture 10" descr="http://observator.tv/uploads/modules/news/0/2015/5/21/152690/143221392468241c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857364"/>
            <a:ext cx="1828853" cy="1143034"/>
          </a:xfrm>
          <a:prstGeom prst="rect">
            <a:avLst/>
          </a:prstGeom>
          <a:noFill/>
        </p:spPr>
      </p:pic>
      <p:pic>
        <p:nvPicPr>
          <p:cNvPr id="4" name="Picture 9" descr="MC90033127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785794"/>
            <a:ext cx="10858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MC90044178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766108">
            <a:off x="1636131" y="993198"/>
            <a:ext cx="1011774" cy="101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MC900441782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1000108"/>
            <a:ext cx="1157310" cy="115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C90043690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1857364"/>
            <a:ext cx="1047736" cy="104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MC900251599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1785926"/>
            <a:ext cx="96833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MC900441708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928670"/>
            <a:ext cx="1057300" cy="10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Viorina\AppData\Local\Microsoft\Windows\Temporary Internet Files\Content.IE5\LWMEI3D4\thumb-potatoes-66.6-7940[1].gif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596" y="1857364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agroromania.manager.ro/media/mazare-cultivarea-mazarii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43174" y="857232"/>
            <a:ext cx="1398635" cy="928694"/>
          </a:xfrm>
          <a:prstGeom prst="rect">
            <a:avLst/>
          </a:prstGeom>
          <a:noFill/>
        </p:spPr>
      </p:pic>
      <p:pic>
        <p:nvPicPr>
          <p:cNvPr id="11268" name="Picture 4" descr="http://piatacasa.ro/magazin-online-legume-fructe/product_images/f/fasole_uscata_bob_mic__1129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14612" y="3000372"/>
            <a:ext cx="1182543" cy="785818"/>
          </a:xfrm>
          <a:prstGeom prst="rect">
            <a:avLst/>
          </a:prstGeom>
          <a:noFill/>
        </p:spPr>
      </p:pic>
      <p:sp>
        <p:nvSpPr>
          <p:cNvPr id="11270" name="AutoShape 6" descr="Imagini pentru ridich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1280" name="Picture 16" descr="http://img.kudika.ro/images/article_pictures/back/spanac-frunz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186" y="1928802"/>
            <a:ext cx="1619814" cy="928694"/>
          </a:xfrm>
          <a:prstGeom prst="rect">
            <a:avLst/>
          </a:prstGeom>
          <a:noFill/>
        </p:spPr>
      </p:pic>
      <p:pic>
        <p:nvPicPr>
          <p:cNvPr id="11282" name="Picture 18" descr="http://ampress.ro/wp-content/uploads/2014/07/VISINE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5719" y="2928934"/>
            <a:ext cx="1176627" cy="857256"/>
          </a:xfrm>
          <a:prstGeom prst="rect">
            <a:avLst/>
          </a:prstGeom>
          <a:noFill/>
        </p:spPr>
      </p:pic>
      <p:pic>
        <p:nvPicPr>
          <p:cNvPr id="11286" name="Picture 22" descr="http://www.doarnatural.ro/wp-content/uploads/2012/05/vitamine-si-minerale-castravete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86314" y="1285860"/>
            <a:ext cx="1071570" cy="727326"/>
          </a:xfrm>
          <a:prstGeom prst="rect">
            <a:avLst/>
          </a:prstGeom>
          <a:noFill/>
        </p:spPr>
      </p:pic>
      <p:pic>
        <p:nvPicPr>
          <p:cNvPr id="11288" name="Picture 24" descr="http://www.agrofm.ro/wp-content/uploads/140917-conopida-buna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H="1">
            <a:off x="4929190" y="2857496"/>
            <a:ext cx="1528810" cy="1054320"/>
          </a:xfrm>
          <a:prstGeom prst="rect">
            <a:avLst/>
          </a:prstGeom>
          <a:noFill/>
        </p:spPr>
      </p:pic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1214414" y="4071943"/>
          <a:ext cx="7072362" cy="2786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0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9681"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6376"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290" name="Picture 26" descr="http://www.unica.md/wp-content/uploads/2012/12/broccoli3-500x354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00166" y="2928934"/>
            <a:ext cx="1210812" cy="857256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214414" y="4286256"/>
            <a:ext cx="1178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Frunza</a:t>
            </a:r>
            <a:endParaRPr lang="ro-RO" sz="2800" b="1" dirty="0"/>
          </a:p>
        </p:txBody>
      </p:sp>
      <p:pic>
        <p:nvPicPr>
          <p:cNvPr id="11296" name="Picture 32" descr="http://agro.afacereamea.ro/wp-content/uploads/legumicultura/tomate/Tomate-11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572000" y="2071678"/>
            <a:ext cx="1279641" cy="857256"/>
          </a:xfrm>
          <a:prstGeom prst="rect">
            <a:avLst/>
          </a:prstGeom>
          <a:noFill/>
        </p:spPr>
      </p:pic>
      <p:pic>
        <p:nvPicPr>
          <p:cNvPr id="11298" name="Picture 34" descr="http://clubulbebelusilor.ro/files/sfecla-rosie-la-bebelusi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286644" y="2857496"/>
            <a:ext cx="1525117" cy="1214446"/>
          </a:xfrm>
          <a:prstGeom prst="rect">
            <a:avLst/>
          </a:prstGeom>
          <a:noFill/>
        </p:spPr>
      </p:pic>
      <p:pic>
        <p:nvPicPr>
          <p:cNvPr id="11300" name="Picture 36" descr="http://www.romania-actualitati.ro/files/patrunjel%204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500430" y="1857364"/>
            <a:ext cx="1084392" cy="1143008"/>
          </a:xfrm>
          <a:prstGeom prst="rect">
            <a:avLst/>
          </a:prstGeom>
          <a:noFill/>
        </p:spPr>
      </p:pic>
      <p:pic>
        <p:nvPicPr>
          <p:cNvPr id="11" name="Picture 8" descr="MC900160100[1]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071934" y="2643182"/>
            <a:ext cx="735346" cy="110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traight Connector 36"/>
          <p:cNvCxnSpPr/>
          <p:nvPr/>
        </p:nvCxnSpPr>
        <p:spPr>
          <a:xfrm>
            <a:off x="1214414" y="4786322"/>
            <a:ext cx="7000924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1571616" y="5500690"/>
            <a:ext cx="271462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071538" y="142852"/>
            <a:ext cx="8136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Mută</a:t>
            </a:r>
            <a:r>
              <a:rPr lang="en-US" sz="2800" b="1" dirty="0"/>
              <a:t> </a:t>
            </a:r>
            <a:r>
              <a:rPr lang="en-US" sz="2800" b="1" dirty="0" err="1"/>
              <a:t>în</a:t>
            </a:r>
            <a:r>
              <a:rPr lang="en-US" sz="2800" b="1" dirty="0"/>
              <a:t> </a:t>
            </a:r>
            <a:r>
              <a:rPr lang="en-US" sz="2800" b="1" dirty="0" err="1"/>
              <a:t>tabel</a:t>
            </a:r>
            <a:r>
              <a:rPr lang="ro-RO" sz="2800" b="1" dirty="0"/>
              <a:t> plantele de la care consumãm </a:t>
            </a:r>
            <a:r>
              <a:rPr lang="en-US" sz="2800" b="1" dirty="0" err="1"/>
              <a:t>frunzele</a:t>
            </a:r>
            <a:r>
              <a:rPr lang="ro-RO" sz="2800" b="1" dirty="0"/>
              <a:t>!</a:t>
            </a:r>
            <a:endParaRPr lang="en-US" sz="2800" b="1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7500958" y="1928802"/>
            <a:ext cx="1643042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786314" y="1285860"/>
            <a:ext cx="1143008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071934" y="857232"/>
            <a:ext cx="1357322" cy="9524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3612349" y="1316817"/>
            <a:ext cx="928694" cy="9524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4433886" y="1638288"/>
            <a:ext cx="714380" cy="9524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7041373" y="2388387"/>
            <a:ext cx="928694" cy="9524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C:\Users\Viorina\Desktop\3005604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285852" y="4817149"/>
            <a:ext cx="1232398" cy="2040851"/>
          </a:xfrm>
          <a:prstGeom prst="rect">
            <a:avLst/>
          </a:prstGeom>
          <a:noFill/>
        </p:spPr>
      </p:pic>
      <p:pic>
        <p:nvPicPr>
          <p:cNvPr id="39" name="Picture 38" descr="C:\Users\Viorina\AppData\Local\Microsoft\Windows\Temporary Internet Files\Content.IE5\PZJNJG64\quince-fruit-isolated-white-39513651[1].jpg"/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572264" y="3000372"/>
            <a:ext cx="795342" cy="89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 descr="http://www.alimentaraonline.com/gallery/large/15/ceapa-verde-pretleg-2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214810" y="857232"/>
            <a:ext cx="651247" cy="85723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72433E-6 C 0.0092 0.00416 0.00347 0.00092 0.01684 0.01433 C 0.01892 0.01641 0.02292 0.02058 0.02292 0.02058 C 0.02604 0.0289 0.02882 0.03445 0.03368 0.04093 C 0.03611 0.05041 0.03906 0.05434 0.04462 0.06151 C 0.05104 0.07886 0.0658 0.08649 0.07378 0.10244 C 0.07986 0.1147 0.0901 0.12349 0.09844 0.1332 C 0.1 0.13505 0.10156 0.13713 0.10295 0.13945 C 0.10417 0.1413 0.10469 0.14384 0.10608 0.14546 C 0.11858 0.16049 0.13368 0.17321 0.14462 0.19056 C 0.16562 0.22386 0.14462 0.19426 0.1599 0.2153 C 0.16042 0.21808 0.16024 0.22108 0.16146 0.2234 C 0.1625 0.22548 0.16476 0.22571 0.16615 0.22756 C 0.17639 0.2412 0.16094 0.2264 0.17378 0.23774 C 0.17934 0.25022 0.18767 0.25855 0.19358 0.27058 C 0.19601 0.2752 0.1974 0.28075 0.2 0.28491 C 0.2026 0.28908 0.20642 0.29139 0.2092 0.29509 C 0.2151 0.30318 0.2158 0.31058 0.22292 0.31775 C 0.22587 0.32608 0.22969 0.33071 0.23368 0.33811 C 0.23993 0.35013 0.24375 0.36355 0.25052 0.37511 C 0.25278 0.38621 0.25625 0.38621 0.25972 0.39546 C 0.26285 0.40309 0.2651 0.41234 0.26753 0.42021 C 0.26944 0.42668 0.27535 0.43871 0.27535 0.43871 C 0.27587 0.44148 0.27604 0.44426 0.27691 0.4468 C 0.27847 0.4512 0.28299 0.45906 0.28299 0.45906 C 0.28455 0.47108 0.28715 0.48219 0.28906 0.49398 C 0.29045 0.51248 0.29184 0.53121 0.29531 0.54925 C 0.29583 0.56637 0.29687 0.61378 0.29844 0.63528 C 0.29896 0.64315 0.30295 0.65795 0.30295 0.65795 " pathEditMode="relative" ptsTypes="ffffffffffffffffffffffffffff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5.73543E-7 C -0.00312 0.01272 -0.00226 0.0259 -0.00469 0.03885 C -0.00955 0.0962 -0.01719 0.1531 -0.02778 0.20906 C -0.03489 0.29255 -0.02969 0.37928 -0.02778 0.46323 C -0.02726 0.48404 -0.02448 0.50439 -0.02153 0.52474 C -0.02048 0.53168 -0.01389 0.54301 -0.01389 0.54301 C -0.01111 0.55365 -0.01059 0.5599 -0.00469 0.56776 C -0.00191 0.58187 0.00625 0.5962 0.01528 0.60453 C 0.01632 0.60661 0.01771 0.60846 0.0184 0.61077 C 0.01979 0.61471 0.02153 0.62303 0.02153 0.62303 C 0.02361 0.64708 0.02309 0.63529 0.02309 0.65795 " pathEditMode="fixed" ptsTypes="ffffffffffA">
                                      <p:cBhvr>
                                        <p:cTn id="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41443E-6 C 0.00312 0.01249 0.00642 0.02105 0.01076 0.03284 C 0.01371 0.05157 0.02014 0.06383 0.02621 0.08002 C 0.02899 0.08742 0.03108 0.09528 0.03385 0.10245 C 0.03733 0.11147 0.04201 0.12072 0.04618 0.12928 C 0.04722 0.13136 0.0493 0.13529 0.0493 0.13529 C 0.05365 0.16328 0.07205 0.18502 0.08003 0.21115 C 0.08316 0.22132 0.08733 0.22988 0.0908 0.23983 C 0.09618 0.25555 0.10017 0.26827 0.10781 0.28284 C 0.1125 0.29186 0.11076 0.29371 0.11858 0.30134 C 0.12326 0.3173 0.13403 0.33395 0.14305 0.34644 C 0.14358 0.34922 0.14358 0.35222 0.14462 0.35453 C 0.14566 0.35708 0.14792 0.35847 0.1493 0.36078 C 0.15278 0.36633 0.15608 0.37489 0.16007 0.37928 C 0.16128 0.38067 0.16319 0.38044 0.16458 0.38136 C 0.16788 0.38367 0.17396 0.38946 0.17396 0.38946 C 0.17847 0.39894 0.18003 0.39501 0.18611 0.40171 C 0.19115 0.40726 0.19375 0.41096 0.2 0.41397 C 0.20312 0.42623 0.19913 0.4149 0.20625 0.42438 C 0.21024 0.4297 0.21302 0.43733 0.21701 0.44265 C 0.21979 0.44635 0.22344 0.44935 0.22621 0.45305 C 0.22847 0.46184 0.23385 0.47595 0.23385 0.48566 " pathEditMode="relative" ptsTypes="fffffffffffffffffffffA">
                                      <p:cBhvr>
                                        <p:cTn id="14" dur="10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23 C -0.0191 -0.00809 -0.0408 -0.00486 -0.06077 0.00185 C -0.06354 0.00439 -0.06719 0.00532 -0.06997 0.00809 C -0.07986 0.01873 -0.06563 0.01087 -0.07761 0.01619 C -0.08802 0.03053 -0.08438 0.02382 -0.08993 0.03469 C -0.09236 0.04463 -0.09861 0.04926 -0.10226 0.0592 C -0.10538 0.06753 -0.10868 0.07424 -0.11302 0.08187 C -0.11615 0.09852 -0.12483 0.11147 -0.12986 0.12697 C -0.13455 0.14107 -0.13594 0.1568 -0.14219 0.16998 C -0.14601 0.19033 -0.14757 0.20814 -0.14219 0.22942 C -0.14115 0.23936 -0.14011 0.24676 -0.13768 0.25601 C -0.13611 0.27058 -0.13472 0.28469 -0.1283 0.29695 C -0.1257 0.30851 -0.11945 0.31776 -0.11458 0.32771 C -0.11285 0.33141 -0.1125 0.3358 -0.11146 0.33996 C -0.11094 0.34228 -0.1092 0.34389 -0.10833 0.34621 C -0.10521 0.35453 -0.10313 0.36309 -0.09913 0.37072 C -0.09636 0.38159 -0.09479 0.392 -0.08993 0.40148 C -0.08472 0.42253 -0.08715 0.44611 -0.07761 0.46508 C -0.07674 0.46994 -0.07448 0.47641 -0.07448 0.4815 " pathEditMode="fixed" ptsTypes="ffffffffffffffffffA">
                                      <p:cBhvr>
                                        <p:cTn id="18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http://adevarul.ro/assets/adevarul.ro/MRImage/2012/05/10/50a8d8297c42d5a663745835/646x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9009" y="1071546"/>
            <a:ext cx="1484991" cy="928694"/>
          </a:xfrm>
          <a:prstGeom prst="rect">
            <a:avLst/>
          </a:prstGeom>
          <a:noFill/>
        </p:spPr>
      </p:pic>
      <p:pic>
        <p:nvPicPr>
          <p:cNvPr id="11274" name="Picture 10" descr="http://observator.tv/uploads/modules/news/0/2015/5/21/152690/143221392468241c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857364"/>
            <a:ext cx="1828853" cy="1143034"/>
          </a:xfrm>
          <a:prstGeom prst="rect">
            <a:avLst/>
          </a:prstGeom>
          <a:noFill/>
        </p:spPr>
      </p:pic>
      <p:pic>
        <p:nvPicPr>
          <p:cNvPr id="4" name="Picture 9" descr="MC90033127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785794"/>
            <a:ext cx="10858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MC90044178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766108">
            <a:off x="1636131" y="993198"/>
            <a:ext cx="1011774" cy="101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MC900441782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1000108"/>
            <a:ext cx="1157310" cy="115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C90043690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1857364"/>
            <a:ext cx="1047736" cy="104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MC900251599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1785926"/>
            <a:ext cx="96833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MC900441708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928670"/>
            <a:ext cx="1057300" cy="10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Viorina\AppData\Local\Microsoft\Windows\Temporary Internet Files\Content.IE5\PZJNJG64\Onion_on_White[1]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71934" y="857232"/>
            <a:ext cx="785818" cy="92869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" name="Picture 13" descr="C:\Users\Viorina\AppData\Local\Microsoft\Windows\Temporary Internet Files\Content.IE5\LWMEI3D4\thumb-potatoes-66.6-7940[1].gif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596" y="1857364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agroromania.manager.ro/media/mazare-cultivarea-mazarii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43174" y="857232"/>
            <a:ext cx="1398635" cy="928694"/>
          </a:xfrm>
          <a:prstGeom prst="rect">
            <a:avLst/>
          </a:prstGeom>
          <a:noFill/>
        </p:spPr>
      </p:pic>
      <p:pic>
        <p:nvPicPr>
          <p:cNvPr id="11268" name="Picture 4" descr="http://piatacasa.ro/magazin-online-legume-fructe/product_images/f/fasole_uscata_bob_mic__1129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14612" y="3000372"/>
            <a:ext cx="1182543" cy="785818"/>
          </a:xfrm>
          <a:prstGeom prst="rect">
            <a:avLst/>
          </a:prstGeom>
          <a:noFill/>
        </p:spPr>
      </p:pic>
      <p:sp>
        <p:nvSpPr>
          <p:cNvPr id="11270" name="AutoShape 6" descr="Imagini pentru ridich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1280" name="Picture 16" descr="http://img.kudika.ro/images/article_pictures/back/spanac-frunze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24186" y="1928802"/>
            <a:ext cx="1619814" cy="928694"/>
          </a:xfrm>
          <a:prstGeom prst="rect">
            <a:avLst/>
          </a:prstGeom>
          <a:noFill/>
        </p:spPr>
      </p:pic>
      <p:pic>
        <p:nvPicPr>
          <p:cNvPr id="11282" name="Picture 18" descr="http://ampress.ro/wp-content/uploads/2014/07/VISINE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5719" y="2928934"/>
            <a:ext cx="1176627" cy="857256"/>
          </a:xfrm>
          <a:prstGeom prst="rect">
            <a:avLst/>
          </a:prstGeom>
          <a:noFill/>
        </p:spPr>
      </p:pic>
      <p:pic>
        <p:nvPicPr>
          <p:cNvPr id="11286" name="Picture 22" descr="http://www.doarnatural.ro/wp-content/uploads/2012/05/vitamine-si-minerale-castravete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86314" y="1285860"/>
            <a:ext cx="1071570" cy="727326"/>
          </a:xfrm>
          <a:prstGeom prst="rect">
            <a:avLst/>
          </a:prstGeom>
          <a:noFill/>
        </p:spPr>
      </p:pic>
      <p:pic>
        <p:nvPicPr>
          <p:cNvPr id="11288" name="Picture 24" descr="http://www.agrofm.ro/wp-content/uploads/140917-conopida-buna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flipH="1">
            <a:off x="4929190" y="2857496"/>
            <a:ext cx="1528810" cy="1054320"/>
          </a:xfrm>
          <a:prstGeom prst="rect">
            <a:avLst/>
          </a:prstGeom>
          <a:noFill/>
        </p:spPr>
      </p:pic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1214414" y="4071943"/>
          <a:ext cx="7072362" cy="2786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0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9681"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6376"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290" name="Picture 26" descr="http://www.unica.md/wp-content/uploads/2012/12/broccoli3-500x354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500166" y="2928934"/>
            <a:ext cx="1210812" cy="857256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214414" y="4286256"/>
            <a:ext cx="1291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Floarea</a:t>
            </a:r>
            <a:endParaRPr lang="ro-RO" sz="2800" b="1" dirty="0"/>
          </a:p>
        </p:txBody>
      </p:sp>
      <p:pic>
        <p:nvPicPr>
          <p:cNvPr id="11296" name="Picture 32" descr="http://agro.afacereamea.ro/wp-content/uploads/legumicultura/tomate/Tomate-11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572000" y="2071678"/>
            <a:ext cx="1279641" cy="857256"/>
          </a:xfrm>
          <a:prstGeom prst="rect">
            <a:avLst/>
          </a:prstGeom>
          <a:noFill/>
        </p:spPr>
      </p:pic>
      <p:pic>
        <p:nvPicPr>
          <p:cNvPr id="11298" name="Picture 34" descr="http://clubulbebelusilor.ro/files/sfecla-rosie-la-bebelusi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286644" y="2857496"/>
            <a:ext cx="1525117" cy="1214446"/>
          </a:xfrm>
          <a:prstGeom prst="rect">
            <a:avLst/>
          </a:prstGeom>
          <a:noFill/>
        </p:spPr>
      </p:pic>
      <p:pic>
        <p:nvPicPr>
          <p:cNvPr id="11300" name="Picture 36" descr="http://www.romania-actualitati.ro/files/patrunjel%204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500430" y="1857364"/>
            <a:ext cx="1084392" cy="1143008"/>
          </a:xfrm>
          <a:prstGeom prst="rect">
            <a:avLst/>
          </a:prstGeom>
          <a:noFill/>
        </p:spPr>
      </p:pic>
      <p:pic>
        <p:nvPicPr>
          <p:cNvPr id="11" name="Picture 8" descr="MC900160100[1]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071934" y="2643182"/>
            <a:ext cx="735346" cy="110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traight Connector 36"/>
          <p:cNvCxnSpPr/>
          <p:nvPr/>
        </p:nvCxnSpPr>
        <p:spPr>
          <a:xfrm>
            <a:off x="1214414" y="4786322"/>
            <a:ext cx="7000924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1571616" y="5500690"/>
            <a:ext cx="271462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142976" y="214290"/>
            <a:ext cx="80607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800" b="1" dirty="0"/>
              <a:t> </a:t>
            </a:r>
            <a:r>
              <a:rPr lang="en-US" sz="2800" b="1" dirty="0" err="1"/>
              <a:t>Mută</a:t>
            </a:r>
            <a:r>
              <a:rPr lang="en-US" sz="2800" b="1" dirty="0"/>
              <a:t> </a:t>
            </a:r>
            <a:r>
              <a:rPr lang="en-US" sz="2800" b="1" dirty="0" err="1"/>
              <a:t>în</a:t>
            </a:r>
            <a:r>
              <a:rPr lang="en-US" sz="2800" b="1" dirty="0"/>
              <a:t> </a:t>
            </a:r>
            <a:r>
              <a:rPr lang="en-US" sz="2800" b="1" dirty="0" err="1"/>
              <a:t>tabel</a:t>
            </a:r>
            <a:r>
              <a:rPr lang="ro-RO" sz="2800" b="1" dirty="0"/>
              <a:t> plantele de la care consumãm </a:t>
            </a:r>
            <a:r>
              <a:rPr lang="en-US" sz="2800" b="1" dirty="0" err="1"/>
              <a:t>floare</a:t>
            </a:r>
            <a:r>
              <a:rPr lang="ro-RO" sz="2800" b="1" dirty="0"/>
              <a:t>a!</a:t>
            </a:r>
            <a:endParaRPr lang="en-US" sz="2800" b="1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7500958" y="1928802"/>
            <a:ext cx="1643042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786314" y="1285860"/>
            <a:ext cx="1143008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071934" y="857232"/>
            <a:ext cx="1357322" cy="9524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3612349" y="1316817"/>
            <a:ext cx="928694" cy="9524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4433886" y="1638288"/>
            <a:ext cx="714380" cy="9524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7041373" y="2388387"/>
            <a:ext cx="928694" cy="9524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C:\Users\Viorina\Desktop\3005604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285852" y="4817149"/>
            <a:ext cx="1232398" cy="2040851"/>
          </a:xfrm>
          <a:prstGeom prst="rect">
            <a:avLst/>
          </a:prstGeom>
          <a:noFill/>
        </p:spPr>
      </p:pic>
      <p:pic>
        <p:nvPicPr>
          <p:cNvPr id="39" name="Picture 38" descr="C:\Users\Viorina\AppData\Local\Microsoft\Windows\Temporary Internet Files\Content.IE5\PZJNJG64\quince-fruit-isolated-white-39513651[1].jpg"/>
          <p:cNvPicPr/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572264" y="2928934"/>
            <a:ext cx="866780" cy="96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26549E-6 C 0.0151 0.02012 0.04688 0.04047 0.06771 0.04509 C 0.07882 0.05157 0.08733 0.06151 0.09861 0.06776 C 0.11372 0.07585 0.12813 0.08117 0.14167 0.09435 C 0.15052 0.10291 0.15712 0.11286 0.16476 0.12303 C 0.17465 0.13621 0.17014 0.12627 0.17847 0.13945 C 0.18559 0.15078 0.19375 0.1679 0.20156 0.1783 C 0.20764 0.1864 0.21545 0.19264 0.22153 0.20097 C 0.22379 0.20999 0.22934 0.21623 0.2309 0.22548 C 0.23767 0.26595 0.23698 0.30481 0.23698 0.34644 " pathEditMode="relative" ptsTypes="fffffffffA">
                                      <p:cBhvr>
                                        <p:cTn id="6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35523E-6 C 0.00226 0.01735 0.00746 0.03886 0.01701 0.05112 C 0.01962 0.06175 0.02413 0.07008 0.03229 0.07378 C 0.03281 0.07586 0.03264 0.07841 0.03385 0.07979 C 0.03472 0.08095 0.04601 0.08696 0.04774 0.08812 C 0.0533 0.09182 0.05555 0.0976 0.06163 0.10038 C 0.06823 0.10731 0.075 0.11425 0.0816 0.12073 C 0.08698 0.12605 0.09358 0.12905 0.09844 0.1353 C 0.10694 0.14617 0.11476 0.1568 0.12309 0.16791 C 0.12708 0.18409 0.12118 0.16559 0.12934 0.17623 C 0.13055 0.17762 0.13003 0.18039 0.1309 0.18224 C 0.13889 0.19982 0.14739 0.21786 0.14774 0.2396 C 0.14826 0.2655 0.14774 0.29163 0.14774 0.31754 " pathEditMode="relative" ptsTypes="ffffffffffffA">
                                      <p:cBhvr>
                                        <p:cTn id="10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http://adevarul.ro/assets/adevarul.ro/MRImage/2012/05/10/50a8d8297c42d5a663745835/646x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9009" y="1071546"/>
            <a:ext cx="1484991" cy="928694"/>
          </a:xfrm>
          <a:prstGeom prst="rect">
            <a:avLst/>
          </a:prstGeom>
          <a:noFill/>
        </p:spPr>
      </p:pic>
      <p:pic>
        <p:nvPicPr>
          <p:cNvPr id="11274" name="Picture 10" descr="http://observator.tv/uploads/modules/news/0/2015/5/21/152690/143221392468241c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857364"/>
            <a:ext cx="1828853" cy="1143034"/>
          </a:xfrm>
          <a:prstGeom prst="rect">
            <a:avLst/>
          </a:prstGeom>
          <a:noFill/>
        </p:spPr>
      </p:pic>
      <p:pic>
        <p:nvPicPr>
          <p:cNvPr id="4" name="Picture 9" descr="MC90033127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785794"/>
            <a:ext cx="10858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MC90044178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766108">
            <a:off x="1636131" y="993198"/>
            <a:ext cx="1011774" cy="101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MC900441782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1000108"/>
            <a:ext cx="1157310" cy="115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C90043690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1857364"/>
            <a:ext cx="1047736" cy="104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MC900251599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1785926"/>
            <a:ext cx="96833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MC900441708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928670"/>
            <a:ext cx="1057300" cy="10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Viorina\AppData\Local\Microsoft\Windows\Temporary Internet Files\Content.IE5\LWMEI3D4\thumb-potatoes-66.6-7940[1].gif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596" y="1857364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agroromania.manager.ro/media/mazare-cultivarea-mazarii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43174" y="857232"/>
            <a:ext cx="1398635" cy="928694"/>
          </a:xfrm>
          <a:prstGeom prst="rect">
            <a:avLst/>
          </a:prstGeom>
          <a:noFill/>
        </p:spPr>
      </p:pic>
      <p:pic>
        <p:nvPicPr>
          <p:cNvPr id="11268" name="Picture 4" descr="http://piatacasa.ro/magazin-online-legume-fructe/product_images/f/fasole_uscata_bob_mic__1129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14612" y="3000372"/>
            <a:ext cx="1182543" cy="785818"/>
          </a:xfrm>
          <a:prstGeom prst="rect">
            <a:avLst/>
          </a:prstGeom>
          <a:noFill/>
        </p:spPr>
      </p:pic>
      <p:sp>
        <p:nvSpPr>
          <p:cNvPr id="11270" name="AutoShape 6" descr="Imagini pentru ridich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1280" name="Picture 16" descr="http://img.kudika.ro/images/article_pictures/back/spanac-frunz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186" y="1928802"/>
            <a:ext cx="1619814" cy="928694"/>
          </a:xfrm>
          <a:prstGeom prst="rect">
            <a:avLst/>
          </a:prstGeom>
          <a:noFill/>
        </p:spPr>
      </p:pic>
      <p:pic>
        <p:nvPicPr>
          <p:cNvPr id="11282" name="Picture 18" descr="http://ampress.ro/wp-content/uploads/2014/07/VISINE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5719" y="2928934"/>
            <a:ext cx="1176627" cy="857256"/>
          </a:xfrm>
          <a:prstGeom prst="rect">
            <a:avLst/>
          </a:prstGeom>
          <a:noFill/>
        </p:spPr>
      </p:pic>
      <p:pic>
        <p:nvPicPr>
          <p:cNvPr id="11286" name="Picture 22" descr="http://www.doarnatural.ro/wp-content/uploads/2012/05/vitamine-si-minerale-castravete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00562" y="1071546"/>
            <a:ext cx="1071570" cy="727326"/>
          </a:xfrm>
          <a:prstGeom prst="rect">
            <a:avLst/>
          </a:prstGeom>
          <a:noFill/>
        </p:spPr>
      </p:pic>
      <p:pic>
        <p:nvPicPr>
          <p:cNvPr id="11288" name="Picture 24" descr="http://www.agrofm.ro/wp-content/uploads/140917-conopida-buna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H="1">
            <a:off x="4929190" y="2857496"/>
            <a:ext cx="1528810" cy="1054320"/>
          </a:xfrm>
          <a:prstGeom prst="rect">
            <a:avLst/>
          </a:prstGeom>
          <a:noFill/>
        </p:spPr>
      </p:pic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1214414" y="4071943"/>
          <a:ext cx="7072362" cy="2786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0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9681"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6376"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290" name="Picture 26" descr="http://www.unica.md/wp-content/uploads/2012/12/broccoli3-500x354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00166" y="2928934"/>
            <a:ext cx="1210812" cy="857256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214414" y="4286256"/>
            <a:ext cx="1226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Fructul</a:t>
            </a:r>
            <a:endParaRPr lang="ro-RO" sz="2800" b="1" dirty="0"/>
          </a:p>
        </p:txBody>
      </p:sp>
      <p:pic>
        <p:nvPicPr>
          <p:cNvPr id="11296" name="Picture 32" descr="http://agro.afacereamea.ro/wp-content/uploads/legumicultura/tomate/Tomate-11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572000" y="2071678"/>
            <a:ext cx="1279641" cy="857256"/>
          </a:xfrm>
          <a:prstGeom prst="rect">
            <a:avLst/>
          </a:prstGeom>
          <a:noFill/>
        </p:spPr>
      </p:pic>
      <p:pic>
        <p:nvPicPr>
          <p:cNvPr id="11298" name="Picture 34" descr="http://clubulbebelusilor.ro/files/sfecla-rosie-la-bebelusi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286644" y="2857496"/>
            <a:ext cx="1525117" cy="1214446"/>
          </a:xfrm>
          <a:prstGeom prst="rect">
            <a:avLst/>
          </a:prstGeom>
          <a:noFill/>
        </p:spPr>
      </p:pic>
      <p:pic>
        <p:nvPicPr>
          <p:cNvPr id="11300" name="Picture 36" descr="http://www.romania-actualitati.ro/files/patrunjel%204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500430" y="1857364"/>
            <a:ext cx="1084392" cy="1143008"/>
          </a:xfrm>
          <a:prstGeom prst="rect">
            <a:avLst/>
          </a:prstGeom>
          <a:noFill/>
        </p:spPr>
      </p:pic>
      <p:pic>
        <p:nvPicPr>
          <p:cNvPr id="11" name="Picture 8" descr="MC900160100[1]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071934" y="2643182"/>
            <a:ext cx="735346" cy="110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traight Connector 36"/>
          <p:cNvCxnSpPr/>
          <p:nvPr/>
        </p:nvCxnSpPr>
        <p:spPr>
          <a:xfrm>
            <a:off x="1214414" y="4786322"/>
            <a:ext cx="7000924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1571616" y="5500690"/>
            <a:ext cx="271462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071538" y="214290"/>
            <a:ext cx="8161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800" b="1" dirty="0"/>
              <a:t> </a:t>
            </a:r>
            <a:r>
              <a:rPr lang="en-US" sz="2800" b="1" dirty="0" err="1"/>
              <a:t>Mută</a:t>
            </a:r>
            <a:r>
              <a:rPr lang="en-US" sz="2800" b="1" dirty="0"/>
              <a:t> </a:t>
            </a:r>
            <a:r>
              <a:rPr lang="en-US" sz="2800" b="1" dirty="0" err="1"/>
              <a:t>în</a:t>
            </a:r>
            <a:r>
              <a:rPr lang="en-US" sz="2800" b="1" dirty="0"/>
              <a:t> </a:t>
            </a:r>
            <a:r>
              <a:rPr lang="en-US" sz="2800" b="1" dirty="0" err="1"/>
              <a:t>tabel</a:t>
            </a:r>
            <a:r>
              <a:rPr lang="ro-RO" sz="2800" b="1" dirty="0"/>
              <a:t> plantele de la care consumãm </a:t>
            </a:r>
            <a:r>
              <a:rPr lang="en-US" sz="2800" b="1" dirty="0" err="1"/>
              <a:t>fructele</a:t>
            </a:r>
            <a:r>
              <a:rPr lang="ro-RO" sz="2800" b="1" dirty="0"/>
              <a:t>!</a:t>
            </a:r>
            <a:endParaRPr lang="en-US" sz="2800" b="1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7500958" y="1928802"/>
            <a:ext cx="1643042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071934" y="857232"/>
            <a:ext cx="1357322" cy="9524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3612349" y="1316817"/>
            <a:ext cx="928694" cy="9524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7041373" y="2388387"/>
            <a:ext cx="928694" cy="9524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C:\Users\Viorina\Desktop\3005604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285852" y="4817149"/>
            <a:ext cx="1232398" cy="2040851"/>
          </a:xfrm>
          <a:prstGeom prst="rect">
            <a:avLst/>
          </a:prstGeom>
          <a:noFill/>
        </p:spPr>
      </p:pic>
      <p:pic>
        <p:nvPicPr>
          <p:cNvPr id="39" name="Picture 38" descr="C:\Users\Viorina\AppData\Local\Microsoft\Windows\Temporary Internet Files\Content.IE5\PZJNJG64\quince-fruit-isolated-white-39513651[1].jpg"/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572264" y="3071810"/>
            <a:ext cx="795342" cy="81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022E-7 C -0.00469 0.00948 -0.00642 0.01943 -0.01476 0.0259 C -0.0184 0.03885 -0.01354 0.02359 -0.02135 0.03723 C -0.02205 0.03885 -0.02188 0.0414 -0.02309 0.04278 C -0.02622 0.04718 -0.0309 0.04949 -0.0342 0.05389 C -0.04167 0.06406 -0.04809 0.07516 -0.05486 0.0858 C -0.05955 0.1006 -0.06701 0.10754 -0.07448 0.12118 C -0.08229 0.13599 -0.08889 0.15611 -0.10174 0.16628 C -0.1059 0.17784 -0.10399 0.179 -0.11302 0.18686 C -0.11372 0.18918 -0.11476 0.19172 -0.11649 0.19426 C -0.11823 0.19773 -0.12083 0.20028 -0.1224 0.20352 C -0.12361 0.20583 -0.12344 0.2086 -0.12413 0.21115 C -0.12708 0.21947 -0.13438 0.2352 -0.13872 0.24283 C -0.14271 0.26133 -0.13715 0.23844 -0.14531 0.25763 C -0.14757 0.26411 -0.14844 0.27359 -0.15 0.2803 C -0.15208 0.29093 -0.15556 0.30134 -0.15816 0.31175 C -0.16198 0.32886 -0.16233 0.34945 -0.17049 0.36425 C -0.1724 0.3765 -0.17379 0.39362 -0.17899 0.40541 C -0.1842 0.41744 -0.1901 0.4297 -0.1967 0.44103 C -0.19757 0.44265 -0.19757 0.44473 -0.19861 0.44658 C -0.20052 0.45051 -0.20399 0.45352 -0.20642 0.45768 C -0.21267 0.48196 -0.21076 0.47063 -0.21076 0.51411 " pathEditMode="relative" rAng="0" ptsTypes="fffffffffffffffffffffA">
                                      <p:cBhvr>
                                        <p:cTn id="6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2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37558E-6 C -0.00711 0.02266 -0.01093 0.05064 -0.01979 0.07053 C -0.02152 0.08302 -0.01944 0.07076 -0.02361 0.08279 C -0.03003 0.10175 -0.02395 0.09042 -0.03107 0.10175 C -0.03368 0.11193 -0.03732 0.11864 -0.04027 0.12858 C -0.04409 0.14199 -0.04791 0.15356 -0.05225 0.16628 C -0.05364 0.17021 -0.05452 0.17507 -0.05607 0.17877 C -0.06337 0.19519 -0.06093 0.18755 -0.0644 0.19958 C -0.06632 0.21299 -0.07083 0.21947 -0.07362 0.23057 C -0.07569 0.23913 -0.07604 0.24421 -0.0802 0.24745 C -0.08263 0.25531 -0.08315 0.26248 -0.0868 0.26803 C -0.09062 0.28168 -0.09774 0.29255 -0.10157 0.30573 C -0.10556 0.31938 -0.11042 0.3321 -0.1165 0.34088 C -0.11875 0.34828 -0.12032 0.35268 -0.12414 0.35545 C -0.12691 0.36424 -0.12917 0.37419 -0.1323 0.38274 C -0.13542 0.3913 -0.13994 0.39963 -0.14341 0.40749 C -0.14601 0.41327 -0.1474 0.42067 -0.15 0.42645 C -0.15209 0.43825 -0.14966 0.42738 -0.15365 0.43663 C -0.15712 0.44426 -0.15886 0.45351 -0.16303 0.45952 C -0.16563 0.46831 -0.16771 0.47872 -0.17136 0.4845 C -0.17657 0.50185 -0.18247 0.51503 -0.18994 0.52613 C -0.19323 0.53052 -0.19445 0.53815 -0.1974 0.54278 C -0.19879 0.55064 -0.20903 0.57215 -0.21233 0.5784 C -0.21459 0.58788 -0.21702 0.59528 -0.21893 0.60522 C -0.22014 0.62257 -0.21858 0.61424 -0.22344 0.6302 C -0.22414 0.63205 -0.22379 0.63482 -0.22448 0.63644 C -0.22518 0.63783 -0.22987 0.64523 -0.23091 0.64685 C -0.23525 0.66096 -0.23629 0.67599 -0.23629 0.69287 " pathEditMode="relative" rAng="0" ptsTypes="fffffffffffffffffffffffffffA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0" y="3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6.23497E-6 C 0.00556 0.01111 0.01025 0.02637 0.02014 0.03077 C 0.02847 0.04742 0.03837 0.06291 0.04931 0.07586 C 0.05469 0.08234 0.06233 0.09783 0.06771 0.10246 C 0.07726 0.1279 0.06441 0.09714 0.07552 0.11495 C 0.07691 0.11726 0.07726 0.1205 0.07847 0.12304 C 0.0816 0.12905 0.08629 0.13345 0.08924 0.13946 C 0.09601 0.15311 0.10035 0.16768 0.10782 0.1804 C 0.11025 0.19034 0.12014 0.20699 0.12014 0.20699 C 0.12344 0.22226 0.13177 0.2322 0.13698 0.24608 C 0.13959 0.25324 0.13785 0.25371 0.14011 0.2625 C 0.1408 0.26527 0.14236 0.26781 0.14323 0.27059 C 0.14427 0.27383 0.14532 0.2773 0.14618 0.28077 C 0.14827 0.28909 0.14948 0.29557 0.15243 0.30343 C 0.15538 0.32679 0.16059 0.34945 0.1632 0.37304 C 0.16372 0.40588 0.16407 0.43872 0.16476 0.47156 C 0.1658 0.52013 0.17136 0.59275 0.13698 0.6272 C 0.13577 0.63183 0.13212 0.64987 0.12778 0.65172 C 0.12014 0.65519 0.12466 0.65334 0.11389 0.65588 C 0.10382 0.66282 0.10972 0.65819 0.09705 0.67022 C 0.09479 0.6723 0.08507 0.67531 0.0816 0.67646 C 0.0717 0.68502 0.06615 0.68872 0.054 0.68872 " pathEditMode="relative" ptsTypes="fffffffffffffffffffffA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82054E-6 C 0.00729 0.01457 0.00416 0.00832 0.0092 0.0185 C 0.0125 0.02544 0.01302 0.0407 0.01545 0.04718 C 0.01944 0.05781 0.02152 0.06776 0.02621 0.07793 C 0.02986 0.09713 0.03402 0.10684 0.04461 0.12095 C 0.04652 0.12349 0.04739 0.12696 0.0493 0.12928 C 0.05347 0.13413 0.05868 0.13737 0.06319 0.14153 C 0.06631 0.14431 0.07239 0.14963 0.07239 0.14963 C 0.07638 0.15818 0.08194 0.15934 0.08767 0.16605 C 0.08993 0.16859 0.09166 0.17183 0.09392 0.17437 C 0.09843 0.17946 0.10312 0.18385 0.10781 0.18871 C 0.12395 0.20559 0.14097 0.22178 0.1585 0.23589 C 0.16093 0.23797 0.16232 0.24167 0.16458 0.24398 C 0.16927 0.24861 0.17343 0.24838 0.17847 0.25208 C 0.19566 0.26457 0.18125 0.25763 0.19236 0.26249 C 0.19843 0.2685 0.20434 0.27151 0.21076 0.27682 C 0.21232 0.2796 0.21336 0.28307 0.21545 0.28492 C 0.21822 0.28723 0.22187 0.28677 0.22465 0.28908 C 0.2302 0.29394 0.23663 0.29833 0.24305 0.30134 C 0.24583 0.30504 0.24947 0.30781 0.25225 0.31151 C 0.25937 0.321 0.25086 0.31568 0.26006 0.31984 C 0.26111 0.32192 0.2618 0.32423 0.26319 0.32585 C 0.26597 0.32909 0.27239 0.33418 0.27239 0.33418 C 0.27968 0.34944 0.28333 0.36632 0.28767 0.38344 C 0.28593 0.43732 0.28611 0.41466 0.28611 0.45097 " pathEditMode="relative" ptsTypes="ffffffffffffffffffffffffA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11841E-6 C 0.00538 0.00717 0.01163 0.00925 0.01701 0.01642 C 0.02639 0.02891 0.01649 0.02082 0.02778 0.03076 C 0.03177 0.03423 0.0401 0.04094 0.0401 0.04094 C 0.04115 0.04302 0.04184 0.04556 0.04323 0.04718 C 0.04444 0.04857 0.0467 0.04788 0.04774 0.04926 C 0.04879 0.05065 0.04844 0.05343 0.04931 0.05528 C 0.05382 0.06568 0.0533 0.06129 0.05851 0.06961 C 0.06146 0.07447 0.06267 0.07979 0.06632 0.08395 C 0.06806 0.08603 0.07031 0.08673 0.0724 0.08812 C 0.07465 0.09714 0.0783 0.09529 0.08316 0.10245 C 0.09236 0.1161 0.10208 0.12743 0.11233 0.13946 C 0.11736 0.14524 0.12309 0.14963 0.12778 0.15588 C 0.13247 0.16189 0.13594 0.17022 0.14167 0.17415 C 0.14375 0.17553 0.14601 0.17646 0.14774 0.17831 C 0.15504 0.18664 0.16146 0.19912 0.16927 0.20699 C 0.17569 0.21346 0.18351 0.21786 0.18924 0.22549 C 0.20191 0.24237 0.18976 0.23035 0.2 0.23983 C 0.20729 0.2544 0.1974 0.23682 0.21094 0.25208 C 0.21632 0.2581 0.21476 0.26457 0.22309 0.2685 C 0.22726 0.27775 0.23247 0.28423 0.23698 0.29302 C 0.23906 0.29718 0.24323 0.30551 0.24323 0.30551 C 0.24705 0.321 0.24549 0.3136 0.24774 0.32794 C 0.25208 0.38946 0.24948 0.42669 0.24774 0.5 C 0.2474 0.51712 0.24462 0.5266 0.24462 0.5451 " pathEditMode="relative" ptsTypes="ffffffffffffffffffffffffA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2.41443E-6 C 0.00555 0.02151 0.01006 0.0444 0.01996 0.06337 C 0.02447 0.08742 0.01753 0.05851 0.02621 0.07562 C 0.02968 0.08233 0.02916 0.09528 0.03385 0.10453 C 0.03645 0.11794 0.03767 0.13182 0.03992 0.14547 C 0.04114 0.1531 0.04426 0.15703 0.04617 0.16397 C 0.04895 0.17368 0.05034 0.18316 0.05381 0.19264 C 0.05555 0.20629 0.05763 0.20791 0.06145 0.21924 C 0.06544 0.23127 0.06683 0.24098 0.07239 0.25208 C 0.07534 0.26503 0.07968 0.27428 0.08159 0.28885 C 0.08402 0.30851 0.08107 0.32955 0.09235 0.34412 C 0.09583 0.358 0.10277 0.36656 0.10607 0.38113 C 0.10728 0.392 0.10711 0.40333 0.10919 0.41397 C 0.11388 0.43802 0.11232 0.39593 0.11232 0.43039 " pathEditMode="relative" ptsTypes="fffffffffffffA">
                                      <p:cBhvr>
                                        <p:cTn id="26" dur="1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2239E-6 C 0.021 0.00578 0.04323 0.00439 0.06458 0.00624 C 0.08298 0.01133 0.05885 0.00509 0.09219 0.01041 C 0.11232 0.01364 0.13229 0.02243 0.15225 0.02683 C 0.17847 0.03238 0.20399 0.037 0.23073 0.03908 C 0.26875 0.04695 0.30694 0.05365 0.34462 0.0636 C 0.35989 0.07655 0.37743 0.08649 0.39219 0.1006 C 0.40139 0.10939 0.41076 0.11748 0.42153 0.12303 C 0.42812 0.13205 0.4368 0.13899 0.44583 0.14153 C 0.45295 0.14847 0.46337 0.15495 0.47205 0.15795 C 0.49514 0.17831 0.47205 0.15495 0.48455 0.17437 C 0.48576 0.17622 0.48784 0.17669 0.48906 0.17831 C 0.49653 0.18686 0.49878 0.18964 0.50278 0.19889 C 0.51076 0.21739 0.4993 0.19426 0.51354 0.22155 C 0.51458 0.22363 0.51684 0.22757 0.51684 0.22757 C 0.51788 0.23196 0.52048 0.23543 0.52135 0.23982 C 0.5276 0.26619 0.51892 0.25509 0.53055 0.26642 C 0.53264 0.27382 0.53437 0.28006 0.53663 0.287 C 0.53975 0.29648 0.54028 0.30342 0.54462 0.31152 C 0.54687 0.32239 0.54861 0.32377 0.55677 0.32794 C 0.55781 0.3321 0.55885 0.33603 0.55989 0.34019 C 0.56041 0.34227 0.56128 0.34644 0.56128 0.34644 C 0.56284 0.35869 0.56163 0.36448 0.56892 0.37095 C 0.571 0.38205 0.5743 0.38945 0.58142 0.3957 C 0.58264 0.40078 0.58298 0.40379 0.58594 0.40795 C 0.59132 0.41512 0.59062 0.40842 0.59062 0.41605 " pathEditMode="relative" ptsTypes="fffffffffffffffffffffffffA">
                                      <p:cBhvr>
                                        <p:cTn id="30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3654E-6 C 0.0158 0.01319 0.03472 0.01643 0.05226 0.02452 C 0.05399 0.02522 0.05521 0.02776 0.05694 0.02868 C 0.06094 0.031 0.0651 0.03262 0.06927 0.0347 L 0.06927 0.0347 C 0.07344 0.03608 0.0816 0.03886 0.0816 0.03886 C 0.10035 0.05621 0.07274 0.03146 0.0908 0.0451 C 0.10069 0.0525 0.11059 0.06268 0.12153 0.06754 C 0.12865 0.08188 0.11962 0.06661 0.13073 0.07586 C 0.14045 0.08396 0.14583 0.09598 0.15538 0.10246 C 0.16267 0.11657 0.17569 0.1242 0.18611 0.13322 C 0.20486 0.14941 0.17691 0.12489 0.19531 0.14131 C 0.19844 0.14409 0.20469 0.14964 0.20469 0.14964 C 0.21354 0.16559 0.20417 0.15126 0.21545 0.16189 C 0.22188 0.16791 0.22656 0.17554 0.23385 0.1804 C 0.24115 0.1952 0.24948 0.20861 0.25694 0.22341 C 0.26111 0.23197 0.25747 0.23428 0.26458 0.24376 C 0.27361 0.27892 0.25938 0.31083 0.28455 0.33396 C 0.29028 0.34529 0.28576 0.3402 0.30156 0.3402 " pathEditMode="relative" ptsTypes="fffFffffffffffffffA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3469E-6 C 0.00329 0.01133 0.00104 0.0067 0.0059 0.01434 C 0.00694 0.01804 0.00711 0.0222 0.00885 0.0259 C 0.0217 0.05527 0.00555 0.01179 0.01614 0.03885 C 0.01666 0.0407 0.01649 0.04255 0.01753 0.04417 C 0.02309 0.05273 0.02986 0.05943 0.03507 0.06868 C 0.04045 0.0784 0.04184 0.08996 0.0467 0.0999 C 0.05486 0.11563 0.05104 0.09459 0.05989 0.12604 C 0.06354 0.13853 0.06093 0.13321 0.06718 0.14223 C 0.07013 0.16281 0.07864 0.17877 0.08454 0.19819 C 0.08767 0.2086 0.08611 0.20652 0.09201 0.21438 C 0.09513 0.21878 0.10295 0.23288 0.10503 0.23427 C 0.10798 0.23635 0.11388 0.24075 0.11388 0.24098 C 0.12048 0.25254 0.13524 0.24884 0.14618 0.24884 " pathEditMode="relative" rAng="0" ptsTypes="fffffffffffffA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http://adevarul.ro/assets/adevarul.ro/MRImage/2012/05/10/50a8d8297c42d5a663745835/646x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9009" y="1071546"/>
            <a:ext cx="1484991" cy="928694"/>
          </a:xfrm>
          <a:prstGeom prst="rect">
            <a:avLst/>
          </a:prstGeom>
          <a:noFill/>
        </p:spPr>
      </p:pic>
      <p:pic>
        <p:nvPicPr>
          <p:cNvPr id="11274" name="Picture 10" descr="http://observator.tv/uploads/modules/news/0/2015/5/21/152690/143221392468241c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857364"/>
            <a:ext cx="1828853" cy="1143034"/>
          </a:xfrm>
          <a:prstGeom prst="rect">
            <a:avLst/>
          </a:prstGeom>
          <a:noFill/>
        </p:spPr>
      </p:pic>
      <p:pic>
        <p:nvPicPr>
          <p:cNvPr id="4" name="Picture 9" descr="MC90033127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785794"/>
            <a:ext cx="10858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MC90044178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766108">
            <a:off x="1636131" y="993198"/>
            <a:ext cx="1011774" cy="101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MC900441782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1000108"/>
            <a:ext cx="1157310" cy="115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C90043690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1857364"/>
            <a:ext cx="1047736" cy="104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MC900251599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1785926"/>
            <a:ext cx="96833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MC900441708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928670"/>
            <a:ext cx="1057300" cy="10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Viorina\AppData\Local\Microsoft\Windows\Temporary Internet Files\Content.IE5\LWMEI3D4\thumb-potatoes-66.6-7940[1].gif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596" y="1857364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agroromania.manager.ro/media/mazare-cultivarea-mazarii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43174" y="857232"/>
            <a:ext cx="1398635" cy="928694"/>
          </a:xfrm>
          <a:prstGeom prst="rect">
            <a:avLst/>
          </a:prstGeom>
          <a:noFill/>
        </p:spPr>
      </p:pic>
      <p:pic>
        <p:nvPicPr>
          <p:cNvPr id="11268" name="Picture 4" descr="http://piatacasa.ro/magazin-online-legume-fructe/product_images/f/fasole_uscata_bob_mic__1129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14612" y="3000372"/>
            <a:ext cx="1182543" cy="785818"/>
          </a:xfrm>
          <a:prstGeom prst="rect">
            <a:avLst/>
          </a:prstGeom>
          <a:noFill/>
        </p:spPr>
      </p:pic>
      <p:sp>
        <p:nvSpPr>
          <p:cNvPr id="11270" name="AutoShape 6" descr="Imagini pentru ridich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1280" name="Picture 16" descr="http://img.kudika.ro/images/article_pictures/back/spanac-frunz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186" y="1928802"/>
            <a:ext cx="1619814" cy="928694"/>
          </a:xfrm>
          <a:prstGeom prst="rect">
            <a:avLst/>
          </a:prstGeom>
          <a:noFill/>
        </p:spPr>
      </p:pic>
      <p:pic>
        <p:nvPicPr>
          <p:cNvPr id="11282" name="Picture 18" descr="http://ampress.ro/wp-content/uploads/2014/07/VISINE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5719" y="2928934"/>
            <a:ext cx="1176627" cy="857256"/>
          </a:xfrm>
          <a:prstGeom prst="rect">
            <a:avLst/>
          </a:prstGeom>
          <a:noFill/>
        </p:spPr>
      </p:pic>
      <p:pic>
        <p:nvPicPr>
          <p:cNvPr id="11286" name="Picture 22" descr="http://www.doarnatural.ro/wp-content/uploads/2012/05/vitamine-si-minerale-castravete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29124" y="1071546"/>
            <a:ext cx="1071570" cy="727326"/>
          </a:xfrm>
          <a:prstGeom prst="rect">
            <a:avLst/>
          </a:prstGeom>
          <a:noFill/>
        </p:spPr>
      </p:pic>
      <p:pic>
        <p:nvPicPr>
          <p:cNvPr id="11288" name="Picture 24" descr="http://www.agrofm.ro/wp-content/uploads/140917-conopida-buna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H="1">
            <a:off x="4929190" y="2857496"/>
            <a:ext cx="1528810" cy="1054320"/>
          </a:xfrm>
          <a:prstGeom prst="rect">
            <a:avLst/>
          </a:prstGeom>
          <a:noFill/>
        </p:spPr>
      </p:pic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1214414" y="4071943"/>
          <a:ext cx="7072362" cy="2786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0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9681"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6376"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290" name="Picture 26" descr="http://www.unica.md/wp-content/uploads/2012/12/broccoli3-500x354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00166" y="2928934"/>
            <a:ext cx="1210812" cy="857256"/>
          </a:xfrm>
          <a:prstGeom prst="rect">
            <a:avLst/>
          </a:prstGeom>
          <a:noFill/>
        </p:spPr>
      </p:pic>
      <p:pic>
        <p:nvPicPr>
          <p:cNvPr id="11296" name="Picture 32" descr="http://agro.afacereamea.ro/wp-content/uploads/legumicultura/tomate/Tomate-11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572000" y="2071678"/>
            <a:ext cx="1279641" cy="857256"/>
          </a:xfrm>
          <a:prstGeom prst="rect">
            <a:avLst/>
          </a:prstGeom>
          <a:noFill/>
        </p:spPr>
      </p:pic>
      <p:pic>
        <p:nvPicPr>
          <p:cNvPr id="11298" name="Picture 34" descr="http://clubulbebelusilor.ro/files/sfecla-rosie-la-bebelusi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286644" y="2857496"/>
            <a:ext cx="1525117" cy="1214446"/>
          </a:xfrm>
          <a:prstGeom prst="rect">
            <a:avLst/>
          </a:prstGeom>
          <a:noFill/>
        </p:spPr>
      </p:pic>
      <p:pic>
        <p:nvPicPr>
          <p:cNvPr id="11300" name="Picture 36" descr="http://www.romania-actualitati.ro/files/patrunjel%204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500430" y="1857364"/>
            <a:ext cx="1084392" cy="1143008"/>
          </a:xfrm>
          <a:prstGeom prst="rect">
            <a:avLst/>
          </a:prstGeom>
          <a:noFill/>
        </p:spPr>
      </p:pic>
      <p:pic>
        <p:nvPicPr>
          <p:cNvPr id="11" name="Picture 8" descr="MC900160100[1]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071934" y="2643182"/>
            <a:ext cx="735346" cy="110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traight Connector 36"/>
          <p:cNvCxnSpPr/>
          <p:nvPr/>
        </p:nvCxnSpPr>
        <p:spPr>
          <a:xfrm>
            <a:off x="1214414" y="4786322"/>
            <a:ext cx="7000924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1571616" y="5500690"/>
            <a:ext cx="271462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857224" y="214290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Mută</a:t>
            </a:r>
            <a:r>
              <a:rPr lang="en-US" sz="2800" b="1" dirty="0"/>
              <a:t> </a:t>
            </a:r>
            <a:r>
              <a:rPr lang="en-US" sz="2800" b="1" dirty="0" err="1"/>
              <a:t>în</a:t>
            </a:r>
            <a:r>
              <a:rPr lang="en-US" sz="2800" b="1" dirty="0"/>
              <a:t> </a:t>
            </a:r>
            <a:r>
              <a:rPr lang="en-US" sz="2800" b="1" dirty="0" err="1"/>
              <a:t>tabel</a:t>
            </a:r>
            <a:r>
              <a:rPr lang="ro-RO" sz="2800" b="1" dirty="0"/>
              <a:t> plantele de la care consumãm </a:t>
            </a:r>
            <a:r>
              <a:rPr lang="en-US" sz="2800" b="1" dirty="0" err="1"/>
              <a:t>semin</a:t>
            </a:r>
            <a:r>
              <a:rPr lang="ro-RO" sz="2800" dirty="0"/>
              <a:t>ţ</a:t>
            </a:r>
            <a:r>
              <a:rPr lang="en-US" sz="2800" b="1" dirty="0" err="1"/>
              <a:t>ele</a:t>
            </a:r>
            <a:r>
              <a:rPr lang="ro-RO" sz="2800" b="1" dirty="0"/>
              <a:t>!</a:t>
            </a:r>
            <a:endParaRPr lang="en-US" sz="2800" b="1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7500958" y="1928802"/>
            <a:ext cx="1643042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786314" y="1285860"/>
            <a:ext cx="1143008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071934" y="857232"/>
            <a:ext cx="1357322" cy="9524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4433886" y="1638288"/>
            <a:ext cx="714380" cy="9524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7041373" y="2388387"/>
            <a:ext cx="928694" cy="9524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C:\Users\Viorina\Desktop\3005604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285852" y="4817149"/>
            <a:ext cx="1232398" cy="2040851"/>
          </a:xfrm>
          <a:prstGeom prst="rect">
            <a:avLst/>
          </a:prstGeom>
          <a:noFill/>
        </p:spPr>
      </p:pic>
      <p:sp>
        <p:nvSpPr>
          <p:cNvPr id="39" name="Rectangle 38"/>
          <p:cNvSpPr/>
          <p:nvPr/>
        </p:nvSpPr>
        <p:spPr>
          <a:xfrm>
            <a:off x="1071538" y="4214818"/>
            <a:ext cx="1683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800" b="1" dirty="0"/>
              <a:t>Seminţele</a:t>
            </a:r>
          </a:p>
        </p:txBody>
      </p:sp>
      <p:pic>
        <p:nvPicPr>
          <p:cNvPr id="44" name="Picture 43" descr="C:\Users\Viorina\AppData\Local\Microsoft\Windows\Temporary Internet Files\Content.IE5\PZJNJG64\quince-fruit-isolated-white-39513651[1].jpg"/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500826" y="3000372"/>
            <a:ext cx="866780" cy="81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00301 C -0.00937 0.03377 -0.00173 0.06684 -0.01111 0.09737 C -0.01163 0.10222 -0.01163 0.10708 -0.0125 0.11171 C -0.01302 0.11471 -0.0151 0.11703 -0.01562 0.12003 C -0.01771 0.1353 -0.01684 0.14524 -0.02031 0.15889 C -0.0191 0.27036 -0.02292 0.26134 -0.0125 0.32887 C -0.01059 0.34112 -0.00989 0.34899 -0.0033 0.35778 C -0.00121 0.36309 -0.00035 0.3698 0.00278 0.37396 C 0.00434 0.37605 0.00608 0.3779 0.00747 0.38021 C 0.01337 0.39038 0.01632 0.40148 0.02431 0.40889 C 0.03038 0.42484 0.03785 0.43964 0.04583 0.45398 C 0.04844 0.46462 0.05677 0.47457 0.06285 0.48266 C 0.06649 0.49746 0.08038 0.51342 0.08889 0.52359 C 0.10313 0.54071 0.09393 0.53608 0.1059 0.54001 C 0.10747 0.5414 0.1092 0.54233 0.11059 0.54418 C 0.11181 0.5458 0.11215 0.54857 0.11354 0.55019 C 0.11632 0.55343 0.11962 0.55574 0.12274 0.55852 C 0.12431 0.5599 0.12743 0.56268 0.12743 0.56291 C 0.13507 0.57817 0.14358 0.59089 0.15504 0.60153 C 0.15712 0.60986 0.1599 0.61795 0.16736 0.61795 " pathEditMode="relative" rAng="0" ptsTypes="fffffffffffffffffffA">
                                      <p:cBhvr>
                                        <p:cTn id="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0" y="3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5.90194E-6 C 0.00416 0.00832 0.00642 0.01595 0.01076 0.02451 C 0.01354 0.02983 0.01909 0.03168 0.02291 0.03468 C 0.03663 0.04555 0.02742 0.0407 0.0368 0.04509 C 0.04149 0.0511 0.04461 0.05457 0.05069 0.05735 C 0.05607 0.06822 0.05069 0.06082 0.06145 0.06544 C 0.07308 0.07053 0.06249 0.06799 0.07222 0.07377 C 0.0809 0.07886 0.09079 0.0814 0.09999 0.08394 C 0.10676 0.09019 0.11371 0.09574 0.12152 0.09828 C 0.13558 0.10985 0.12638 0.10314 0.15069 0.1147 C 0.16944 0.12349 0.15173 0.11748 0.16614 0.12696 C 0.171 0.1302 0.17638 0.13066 0.18142 0.1332 C 0.2019 0.14315 0.22152 0.15101 0.24305 0.15564 C 0.25555 0.16419 0.24235 0.1561 0.25676 0.16188 C 0.26822 0.16651 0.27916 0.17368 0.28923 0.18223 C 0.30017 0.19148 0.30607 0.20605 0.31683 0.21507 C 0.32187 0.22386 0.32604 0.2264 0.33229 0.23357 C 0.33715 0.23912 0.33923 0.24514 0.34461 0.24999 C 0.34808 0.25716 0.35086 0.25948 0.35676 0.26225 C 0.36284 0.26826 0.37013 0.27867 0.37829 0.27867 " pathEditMode="relative" ptsTypes="fffffffffffffffffffA">
                                      <p:cBhvr>
                                        <p:cTn id="1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http://s4emagst.akamaized.net/products/891/890774/images/res_d742521f86ac7b78669865cba0580c89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7" y="3571876"/>
            <a:ext cx="3286123" cy="3286124"/>
          </a:xfrm>
          <a:prstGeom prst="rect">
            <a:avLst/>
          </a:prstGeom>
          <a:noFill/>
        </p:spPr>
      </p:pic>
      <p:pic>
        <p:nvPicPr>
          <p:cNvPr id="39" name="Picture 2" descr="http://s4emagst.akamaized.net/products/891/890774/images/res_d742521f86ac7b78669865cba0580c89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071810"/>
            <a:ext cx="3786189" cy="3786190"/>
          </a:xfrm>
          <a:prstGeom prst="rect">
            <a:avLst/>
          </a:prstGeom>
          <a:noFill/>
        </p:spPr>
      </p:pic>
      <p:pic>
        <p:nvPicPr>
          <p:cNvPr id="4098" name="Picture 2" descr="http://s4emagst.akamaized.net/products/891/890774/images/res_d742521f86ac7b78669865cba0580c89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4686"/>
            <a:ext cx="3428999" cy="3429000"/>
          </a:xfrm>
          <a:prstGeom prst="rect">
            <a:avLst/>
          </a:prstGeom>
          <a:noFill/>
        </p:spPr>
      </p:pic>
      <p:pic>
        <p:nvPicPr>
          <p:cNvPr id="4" name="Picture 9" descr="MC90033127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857232"/>
            <a:ext cx="928694" cy="83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MC90044178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766108">
            <a:off x="3160003" y="659682"/>
            <a:ext cx="778770" cy="77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MC900441782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1714488"/>
            <a:ext cx="92869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C900436906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4810" y="714356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MC900441708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3834" y="428604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Viorina\AppData\Local\Microsoft\Windows\Temporary Internet Files\Content.IE5\LWMEI3D4\thumb-potatoes-66.6-7940[1].gif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00166" y="1928802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agroromania.manager.ro/media/mazare-cultivarea-mazarii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14678" y="2000240"/>
            <a:ext cx="1143007" cy="758957"/>
          </a:xfrm>
          <a:prstGeom prst="rect">
            <a:avLst/>
          </a:prstGeom>
          <a:noFill/>
        </p:spPr>
      </p:pic>
      <p:pic>
        <p:nvPicPr>
          <p:cNvPr id="11268" name="Picture 4" descr="http://piatacasa.ro/magazin-online-legume-fructe/product_images/f/fasole_uscata_bob_mic__1129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58082" y="1714488"/>
            <a:ext cx="1505055" cy="1000132"/>
          </a:xfrm>
          <a:prstGeom prst="rect">
            <a:avLst/>
          </a:prstGeom>
          <a:noFill/>
        </p:spPr>
      </p:pic>
      <p:sp>
        <p:nvSpPr>
          <p:cNvPr id="11270" name="AutoShape 6" descr="Imagini pentru ridich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1286" name="Picture 22" descr="http://www.doarnatural.ro/wp-content/uploads/2012/05/vitamine-si-minerale-castravet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09334" y="714356"/>
            <a:ext cx="1262996" cy="857256"/>
          </a:xfrm>
          <a:prstGeom prst="rect">
            <a:avLst/>
          </a:prstGeom>
          <a:noFill/>
        </p:spPr>
      </p:pic>
      <p:pic>
        <p:nvPicPr>
          <p:cNvPr id="11290" name="Picture 26" descr="http://www.unica.md/wp-content/uploads/2012/12/broccoli3-500x35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00298" y="1285860"/>
            <a:ext cx="1143008" cy="809252"/>
          </a:xfrm>
          <a:prstGeom prst="rect">
            <a:avLst/>
          </a:prstGeom>
          <a:noFill/>
        </p:spPr>
      </p:pic>
      <p:sp>
        <p:nvSpPr>
          <p:cNvPr id="46" name="Rectangle 45"/>
          <p:cNvSpPr/>
          <p:nvPr/>
        </p:nvSpPr>
        <p:spPr>
          <a:xfrm>
            <a:off x="1357290" y="285728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Condu</a:t>
            </a:r>
            <a:r>
              <a:rPr lang="en-US" sz="2800" b="1" dirty="0"/>
              <a:t> </a:t>
            </a:r>
            <a:r>
              <a:rPr lang="en-US" sz="2800" b="1" dirty="0" err="1"/>
              <a:t>plantele</a:t>
            </a:r>
            <a:r>
              <a:rPr lang="en-US" sz="2800" b="1" dirty="0"/>
              <a:t> la </a:t>
            </a:r>
            <a:r>
              <a:rPr lang="en-US" sz="2800" b="1" dirty="0" err="1"/>
              <a:t>borcanul</a:t>
            </a:r>
            <a:r>
              <a:rPr lang="en-US" sz="2800" b="1" dirty="0"/>
              <a:t> </a:t>
            </a:r>
            <a:r>
              <a:rPr lang="en-US" sz="2800" b="1" dirty="0" err="1"/>
              <a:t>potrivit</a:t>
            </a:r>
            <a:r>
              <a:rPr lang="en-US" sz="2800" b="1" dirty="0"/>
              <a:t>!</a:t>
            </a:r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3612349" y="1316817"/>
            <a:ext cx="928694" cy="9524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998553" y="4518629"/>
            <a:ext cx="149739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     </a:t>
            </a:r>
            <a:r>
              <a:rPr lang="ro-RO" sz="3200" b="1" dirty="0">
                <a:solidFill>
                  <a:srgbClr val="0070C0"/>
                </a:solidFill>
              </a:rPr>
              <a:t>m </a:t>
            </a:r>
            <a:endParaRPr lang="en-US" sz="3200" b="1" dirty="0">
              <a:solidFill>
                <a:srgbClr val="0070C0"/>
              </a:solidFill>
            </a:endParaRPr>
          </a:p>
          <a:p>
            <a:r>
              <a:rPr lang="ro-RO" sz="2000" b="1" dirty="0"/>
              <a:t> sunet iniţial</a:t>
            </a:r>
            <a:endParaRPr lang="en-US" sz="2000" b="1" dirty="0"/>
          </a:p>
        </p:txBody>
      </p:sp>
      <p:sp>
        <p:nvSpPr>
          <p:cNvPr id="45" name="Rectangle 44"/>
          <p:cNvSpPr/>
          <p:nvPr/>
        </p:nvSpPr>
        <p:spPr>
          <a:xfrm>
            <a:off x="3626485" y="4357974"/>
            <a:ext cx="189103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            </a:t>
            </a:r>
            <a:r>
              <a:rPr lang="en-US" sz="3200" b="1" dirty="0">
                <a:solidFill>
                  <a:srgbClr val="0070C0"/>
                </a:solidFill>
              </a:rPr>
              <a:t>a </a:t>
            </a:r>
          </a:p>
          <a:p>
            <a:r>
              <a:rPr lang="ro-RO" sz="2000" b="1" dirty="0"/>
              <a:t>sunet în interior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886506" y="4584996"/>
            <a:ext cx="130824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        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ro-RO" sz="3200" b="1" dirty="0">
                <a:solidFill>
                  <a:srgbClr val="0070C0"/>
                </a:solidFill>
              </a:rPr>
              <a:t>i </a:t>
            </a:r>
            <a:endParaRPr lang="en-US" sz="3200" b="1" dirty="0">
              <a:solidFill>
                <a:srgbClr val="0070C0"/>
              </a:solidFill>
            </a:endParaRPr>
          </a:p>
          <a:p>
            <a:r>
              <a:rPr lang="ro-RO" sz="2000" b="1" dirty="0"/>
              <a:t>sunet final</a:t>
            </a:r>
          </a:p>
        </p:txBody>
      </p:sp>
      <p:pic>
        <p:nvPicPr>
          <p:cNvPr id="11274" name="Picture 10" descr="http://observator.tv/uploads/modules/news/0/2015/5/21/152690/143221392468241c2a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72132" y="1857364"/>
            <a:ext cx="1643074" cy="102692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5.06938E-6 C -0.00537 0.02081 -0.00815 0.04324 -0.01996 0.05943 C -0.02291 0.07469 -0.03003 0.09111 -0.03853 0.10244 C -0.04357 0.11632 -0.05051 0.12858 -0.05694 0.1413 C -0.05937 0.15425 -0.06405 0.15309 -0.06926 0.16396 C -0.07326 0.17229 -0.07586 0.18246 -0.08003 0.19056 C -0.08176 0.19356 -0.08437 0.19564 -0.0861 0.19865 C -0.08836 0.20258 -0.09027 0.20675 -0.09235 0.21091 C -0.09548 0.22317 -0.09183 0.21114 -0.09843 0.22525 C -0.10312 0.23542 -0.10832 0.24907 -0.11388 0.25809 C -0.11978 0.26757 -0.12673 0.27497 -0.13228 0.28468 C -0.14652 0.3092 -0.15763 0.33718 -0.17082 0.36262 C -0.17378 0.37835 -0.18576 0.39407 -0.19548 0.40355 C -0.19756 0.40772 -0.19895 0.41257 -0.20155 0.41604 C -0.20468 0.42021 -0.20832 0.42344 -0.21076 0.4283 C -0.21805 0.44264 -0.21388 0.43778 -0.22152 0.44472 C -0.22517 0.45929 -0.22187 0.45466 -0.22916 0.46091 C -0.2328 0.47548 -0.23124 0.46923 -0.23385 0.47941 C -0.23506 0.48404 -0.24305 0.48774 -0.24305 0.48774 C -0.24409 0.48982 -0.24478 0.49213 -0.24617 0.49375 C -0.24756 0.4956 -0.24964 0.49583 -0.25086 0.49791 C -0.26023 0.5141 -0.24287 0.49398 -0.25537 0.51017 C -0.26093 0.51734 -0.26006 0.51063 -0.26006 0.51849 " pathEditMode="relative" ptsTypes="ffffffffffffffffffffff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97965E-6 C -0.0033 0.00439 -0.0059 0.00994 -0.0092 0.01434 C -0.01649 0.02405 -0.02604 0.03191 -0.03229 0.04301 C -0.03802 0.05319 -0.0349 0.04926 -0.04149 0.0555 C -0.04653 0.06845 -0.05469 0.07886 -0.06146 0.09019 C -0.06302 0.09274 -0.07101 0.10731 -0.07222 0.10869 C -0.07483 0.11147 -0.07778 0.11355 -0.08003 0.11679 C -0.08646 0.12604 -0.0908 0.13806 -0.09844 0.1457 C -0.125 0.17206 -0.09757 0.14246 -0.11997 0.17437 C -0.12361 0.17969 -0.12847 0.18339 -0.13229 0.18871 C -0.13976 0.19912 -0.14757 0.20953 -0.15382 0.22132 C -0.15642 0.22618 -0.15851 0.23126 -0.16146 0.23566 C -0.17622 0.25832 -0.19323 0.28006 -0.2092 0.30134 C -0.22691 0.32493 -0.24375 0.34944 -0.26146 0.37303 C -0.28385 0.40286 -0.31354 0.42645 -0.34149 0.44472 C -0.3467 0.44819 -0.35295 0.44842 -0.35851 0.45097 C -0.36858 0.46022 -0.35625 0.45004 -0.37083 0.45721 C -0.37917 0.46138 -0.38924 0.47039 -0.39844 0.47155 C -0.40816 0.47271 -0.41788 0.47271 -0.4276 0.4734 C -0.51267 0.47178 -0.55191 0.4697 -0.63698 0.47155 C -0.63802 0.4845 -0.63924 0.49583 -0.64149 0.50832 C -0.64288 0.51642 -0.64288 0.52567 -0.64618 0.53284 C -0.65 0.54093 -0.64861 0.53677 -0.65069 0.54533 C -0.65017 0.54879 -0.65 0.55226 -0.64913 0.5555 C -0.64375 0.57423 -0.63958 0.5673 -0.64462 0.574 " pathEditMode="relative" ptsTypes="ffffffffffffffffffffffffA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7012E-6 C -0.0026 0.01527 -0.00295 0.0296 -0.01059 0.04117 C -0.01354 0.068 -0.00955 0.04117 -0.01806 0.07077 C -0.02708 0.10269 -0.01771 0.08118 -0.02847 0.11425 C -0.03629 0.13807 -0.04688 0.15287 -0.05712 0.17392 C -0.06042 0.18109 -0.06267 0.18941 -0.06615 0.19658 C -0.06962 0.20421 -0.07431 0.20999 -0.07813 0.21716 C -0.08854 0.23798 -0.09757 0.26064 -0.10799 0.28122 C -0.11181 0.28862 -0.11649 0.29441 -0.12014 0.30204 C -0.12309 0.30851 -0.12465 0.31615 -0.12743 0.32262 C -0.14531 0.36309 -0.16615 0.40403 -0.1875 0.43941 C -0.20486 0.46786 -0.19167 0.45306 -0.20243 0.46439 C -0.20347 0.4667 -0.20417 0.46924 -0.20556 0.47133 C -0.20677 0.47318 -0.20885 0.47341 -0.2099 0.47572 C -0.21736 0.49306 -0.20504 0.47873 -0.21597 0.48936 C -0.21649 0.49168 -0.21684 0.49422 -0.21754 0.4963 C -0.2184 0.49885 -0.22049 0.50324 -0.22049 0.5037 " pathEditMode="relative" rAng="0" ptsTypes="ffffffffffffffffA">
                                      <p:cBhvr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2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94265E-6 C 0.00521 0.01827 0.0125 0.04093 0.01997 0.05735 C 0.02257 0.07423 0.01997 0.06475 0.03073 0.08395 C 0.03507 0.09181 0.0375 0.10245 0.0415 0.11054 C 0.04271 0.11286 0.0448 0.11447 0.04601 0.11679 C 0.04775 0.12002 0.04914 0.12349 0.0507 0.12696 C 0.05261 0.13691 0.05452 0.14223 0.0599 0.14963 C 0.06233 0.15749 0.06424 0.16882 0.06754 0.17622 C 0.0698 0.18131 0.07535 0.19056 0.07535 0.19056 C 0.07587 0.19611 0.07552 0.20189 0.07691 0.20698 C 0.07761 0.20976 0.08056 0.21045 0.08143 0.21299 C 0.08264 0.21693 0.0823 0.22132 0.08299 0.22548 C 0.08559 0.2389 0.08855 0.25323 0.09219 0.26642 C 0.09931 0.29278 0.10903 0.3173 0.11841 0.34227 C 0.14341 0.40865 0.11702 0.34297 0.1323 0.38737 C 0.1375 0.40217 0.14653 0.41512 0.15382 0.4283 C 0.16146 0.44195 0.16823 0.46138 0.18143 0.46716 C 0.19115 0.47155 0.19827 0.47201 0.20921 0.4734 C 0.21233 0.47294 0.22171 0.47248 0.22605 0.46924 C 0.22917 0.46693 0.23177 0.46276 0.23525 0.46114 C 0.24046 0.45883 0.23993 0.46114 0.23993 0.45698 " pathEditMode="relative" ptsTypes="ffffffffffffffffffffA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-3.36725E-6 C 0.01563 0.06221 0.00018 -0.00115 0.00313 0.18247 C 0.00329 0.19635 0.00573 0.20976 0.00763 0.22341 C 0.00834 0.22757 0.01076 0.23566 0.01076 0.23566 C 0.01458 0.26619 0.01319 0.25208 0.01528 0.27868 C 0.01632 0.30504 0.01719 0.33904 0.01996 0.36494 C 0.02136 0.37789 0.021 0.38437 0.02761 0.39362 C 0.02969 0.40171 0.03229 0.40518 0.03837 0.40796 C 0.04999 0.43016 0.0342 0.39871 0.04306 0.42022 C 0.04479 0.42461 0.04913 0.43247 0.04913 0.43247 C 0.04999 0.43779 0.05104 0.44566 0.05226 0.45097 C 0.05313 0.45514 0.05538 0.46323 0.05538 0.46323 C 0.05591 0.47341 0.05608 0.48381 0.05694 0.49399 C 0.05868 0.51434 0.05851 0.4933 0.05851 0.50208 " pathEditMode="relative" ptsTypes="fffffffffffffA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5.3654E-6 C -0.00208 0.00903 -0.00365 0.01689 -0.00764 0.02452 C -0.01406 0.05042 -0.01441 0.08026 -0.0276 0.10246 C -0.03507 0.13275 -0.0441 0.15634 -0.06302 0.17623 C -0.06788 0.18872 -0.07552 0.19797 -0.08142 0.20907 C -0.08733 0.22017 -0.09132 0.2359 -0.09844 0.24584 C -0.10191 0.25047 -0.1066 0.25648 -0.1092 0.26226 C -0.11736 0.28077 -0.1276 0.30944 -0.13837 0.32378 C -0.14149 0.32794 -0.14479 0.33164 -0.14757 0.33604 C -0.15 0.33974 -0.15139 0.3446 -0.15382 0.3483 C -0.15608 0.35153 -0.1592 0.35338 -0.16146 0.35662 C -0.16788 0.36633 -0.17222 0.37929 -0.1783 0.38946 C -0.18003 0.39247 -0.18264 0.39455 -0.18455 0.39756 C -0.18715 0.40172 -0.19184 0.41351 -0.19531 0.41814 C -0.20434 0.43016 -0.21337 0.44173 -0.22153 0.45491 C -0.23021 0.46879 -0.21684 0.45167 -0.2276 0.47341 C -0.2401 0.49862 -0.22674 0.47434 -0.24149 0.49399 C -0.24826 0.50301 -0.25156 0.5155 -0.25833 0.52475 C -0.26111 0.53863 -0.27135 0.55227 -0.28142 0.55736 C -0.28299 0.55944 -0.2849 0.56106 -0.28611 0.56361 C -0.2908 0.57286 -0.28351 0.56777 -0.29219 0.5717 C -0.29757 0.58234 -0.30069 0.58812 -0.31076 0.58812 " pathEditMode="relative" ptsTypes="fffffffffffffffffffffA">
                                      <p:cBhvr>
                                        <p:cTn id="26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85846E-6 C 0.01354 0.00856 0.02031 0.01874 0.03333 0.02729 C 0.04114 0.03261 0.05104 0.03562 0.05781 0.04232 C 0.06527 0.04973 0.07048 0.05874 0.07777 0.06568 C 0.09201 0.0791 0.11041 0.09552 0.12673 0.10639 C 0.13246 0.12697 0.12361 0.09991 0.14462 0.12974 C 0.15468 0.14385 0.16632 0.15195 0.18038 0.16212 C 0.19218 0.17045 0.19652 0.18294 0.20712 0.19172 C 0.22309 0.2056 0.2276 0.20745 0.24045 0.22179 C 0.24548 0.22711 0.25225 0.23081 0.25625 0.23659 C 0.26718 0.25232 0.27326 0.27012 0.28732 0.28377 C 0.28993 0.30019 0.29288 0.31314 0.30277 0.32655 C 0.30521 0.33511 0.30694 0.34066 0.31215 0.34783 C 0.3184 0.37142 0.31736 0.39755 0.33246 0.4186 C 0.33142 0.43432 0.33003 0.44959 0.33003 0.46554 " pathEditMode="relative" rAng="0" ptsTypes="ffffffffffffffA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0" y="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65495E-6 C -0.00521 0.01041 -0.01164 0.01688 -0.01997 0.02266 C -0.025 0.03145 -0.03091 0.03608 -0.03698 0.04301 C -0.03976 0.04625 -0.04219 0.04972 -0.04462 0.05342 C -0.04636 0.05597 -0.0474 0.0592 -0.04931 0.06152 C -0.05313 0.06614 -0.05747 0.06961 -0.06146 0.07377 C -0.06216 0.07447 -0.07275 0.09366 -0.07535 0.09829 C -0.07691 0.10106 -0.08004 0.10661 -0.08004 0.10661 C -0.08368 0.12118 -0.07865 0.10314 -0.08611 0.12095 C -0.09653 0.14547 -0.09792 0.16281 -0.11389 0.18039 C -0.11893 0.19426 -0.125 0.20143 -0.1323 0.21323 C -0.14879 0.24029 -0.1625 0.27104 -0.18004 0.29718 C -0.19115 0.3136 -0.2066 0.32886 -0.21702 0.34644 C -0.22535 0.36054 -0.23473 0.3735 -0.24306 0.38737 C -0.25278 0.40333 -0.24289 0.39292 -0.25226 0.40171 C -0.25591 0.41142 -0.26181 0.4172 -0.26615 0.42622 C -0.26736 0.42877 -0.26771 0.43247 -0.26927 0.43455 C -0.27188 0.43802 -0.27535 0.43987 -0.27848 0.44264 C -0.28334 0.45143 -0.28733 0.45328 -0.29393 0.45906 C -0.30122 0.47456 -0.31563 0.47757 -0.32778 0.48358 C -0.33646 0.48774 -0.34549 0.4926 -0.35382 0.49792 C -0.36493 0.50509 -0.37448 0.51734 -0.38611 0.52266 C -0.39011 0.53029 -0.38733 0.52868 -0.39393 0.52868 " pathEditMode="relative" ptsTypes="ffffffffffffffffffffffA">
                                      <p:cBhvr>
                                        <p:cTn id="3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9806E-6 C 0.00694 0.01364 0.01354 0.03122 0.02465 0.03885 C 0.03159 0.05064 0.0335 0.05226 0.04166 0.06336 C 0.04288 0.06521 0.04323 0.06799 0.04461 0.06961 C 0.04687 0.07215 0.05 0.07308 0.05243 0.07562 C 0.05468 0.07793 0.05659 0.08094 0.0585 0.08395 C 0.05972 0.0858 0.06024 0.08834 0.06163 0.08996 C 0.07586 0.10615 0.06319 0.0858 0.07552 0.1043 C 0.09149 0.12835 0.07413 0.10314 0.08472 0.1228 C 0.08593 0.12511 0.08784 0.12696 0.08923 0.12904 C 0.09097 0.13159 0.09253 0.13436 0.09392 0.13714 C 0.09843 0.14593 0.10156 0.15379 0.10625 0.16188 C 0.11597 0.17853 0.10798 0.17021 0.11701 0.1783 C 0.12378 0.19125 0.13246 0.2012 0.14166 0.21091 C 0.14948 0.23288 0.13871 0.20814 0.15086 0.22132 C 0.1526 0.22317 0.15243 0.22733 0.15399 0.22941 C 0.16284 0.24121 0.18333 0.25647 0.18923 0.27243 C 0.19323 0.2833 0.1901 0.28006 0.19861 0.2826 C 0.20382 0.29347 0.21215 0.29694 0.22014 0.30319 C 0.23125 0.31174 0.24305 0.32308 0.25538 0.3277 C 0.27534 0.3351 0.29652 0.33903 0.31701 0.34204 C 0.32621 0.34528 0.33559 0.34828 0.34461 0.35245 C 0.34635 0.35314 0.34757 0.35545 0.3493 0.35638 C 0.35121 0.35753 0.3533 0.35777 0.35538 0.35846 C 0.35694 0.35985 0.35833 0.36147 0.36007 0.36262 C 0.36145 0.36355 0.36336 0.36355 0.36475 0.3647 C 0.37639 0.37488 0.36267 0.36771 0.37395 0.3728 C 0.3783 0.38136 0.3802 0.38482 0.38784 0.38714 C 0.39288 0.39778 0.40173 0.40286 0.40937 0.4098 C 0.41111 0.41142 0.41336 0.41119 0.41545 0.41188 C 0.41857 0.41304 0.42465 0.41581 0.42465 0.41581 C 0.42621 0.4179 0.42743 0.42044 0.42934 0.42206 C 0.43073 0.42321 0.43264 0.42275 0.43385 0.42414 C 0.43524 0.42576 0.43541 0.42877 0.43698 0.43015 C 0.44114 0.43362 0.44878 0.4364 0.45399 0.4364 " pathEditMode="relative" ptsTypes="ffffffffffffffffffffffffffffffffffA">
                                      <p:cBhvr>
                                        <p:cTn id="38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68363E-6 C 0.00226 0.01804 0.00591 0.03237 0.01389 0.04718 C 0.0158 0.0599 0.02066 0.07308 0.02622 0.08395 C 0.02952 0.09667 0.03178 0.11054 0.03542 0.12303 C 0.03889 0.13529 0.03872 0.12766 0.04323 0.1413 C 0.04549 0.14801 0.0474 0.15495 0.04931 0.16188 C 0.05261 0.17368 0.05157 0.17599 0.05539 0.1864 C 0.06059 0.20051 0.06858 0.21299 0.07553 0.22548 C 0.08108 0.23543 0.08195 0.24745 0.08924 0.25416 C 0.09497 0.27289 0.10504 0.2833 0.11546 0.29718 C 0.12119 0.30481 0.12257 0.31105 0.12934 0.31753 C 0.13733 0.33348 0.12726 0.31498 0.13698 0.32793 C 0.14115 0.33348 0.13976 0.3358 0.14323 0.34227 C 0.14636 0.34829 0.15087 0.35453 0.15539 0.35869 C 0.15643 0.36077 0.15712 0.36309 0.15851 0.36471 C 0.1599 0.36656 0.16198 0.36702 0.1632 0.36887 C 0.1691 0.37858 0.15955 0.37303 0.16928 0.37696 C 0.17136 0.38529 0.17466 0.38876 0.18004 0.39338 C 0.18403 0.40125 0.1882 0.4061 0.19393 0.41188 C 0.19653 0.42206 0.2033 0.42761 0.20782 0.4364 C 0.20973 0.44426 0.21771 0.45421 0.22309 0.45906 C 0.22674 0.46623 0.22934 0.46854 0.23542 0.47132 C 0.24271 0.48566 0.23855 0.4808 0.24619 0.48774 C 0.24966 0.50138 0.24549 0.51087 0.24167 0.52266 C 0.23837 0.53284 0.23837 0.53631 0.23698 0.54718 C 0.23837 0.55458 0.23872 0.56429 0.24323 0.56961 " pathEditMode="relative" ptsTypes="fffffffffffffffffffffffff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32932E-6 C 0.00538 0.00948 0.00295 0.01087 0.01076 0.02012 C 0.01423 0.03584 0.00937 0.02012 0.01701 0.03099 C 0.02864 0.04764 0.01024 0.02937 0.02621 0.04371 C 0.03715 0.06521 0.03159 0.05642 0.04166 0.07099 C 0.04479 0.0821 0.04097 0.07099 0.0493 0.08371 C 0.05451 0.09158 0.05937 0.09944 0.06475 0.1073 C 0.06996 0.12372 0.06597 0.11401 0.08003 0.13459 C 0.08316 0.13945 0.08854 0.14199 0.0908 0.14731 C 0.09635 0.1605 0.10382 0.16674 0.11232 0.17645 C 0.11892 0.18432 0.12326 0.19403 0.12934 0.20212 C 0.1368 0.21184 0.14687 0.22062 0.15538 0.22941 C 0.16614 0.24074 0.17083 0.25786 0.18316 0.26757 C 0.18784 0.2789 0.18507 0.27266 0.19236 0.28584 C 0.19826 0.29625 0.20156 0.31544 0.20312 0.3277 C 0.20469 0.3395 0.20382 0.34019 0.20625 0.34944 C 0.20712 0.35314 0.20937 0.36054 0.20937 0.36054 C 0.20798 0.37696 0.20642 0.40148 0.19392 0.41142 C 0.19219 0.41766 0.19392 0.41697 0.1908 0.41697 " pathEditMode="relative" rAng="0" ptsTypes="ffffffffffffffffffA">
                                      <p:cBhvr>
                                        <p:cTn id="46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MC900436906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1500166" cy="150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MC90044178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766108">
            <a:off x="288161" y="2074088"/>
            <a:ext cx="1405741" cy="140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agroromania.manager.ro/media/mazare-cultivarea-mazar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785794"/>
            <a:ext cx="1785950" cy="1185871"/>
          </a:xfrm>
          <a:prstGeom prst="rect">
            <a:avLst/>
          </a:prstGeom>
          <a:noFill/>
        </p:spPr>
      </p:pic>
      <p:pic>
        <p:nvPicPr>
          <p:cNvPr id="5" name="Picture 4" descr="C:\Users\Viorina\AppData\Local\Microsoft\Windows\Temporary Internet Files\Content.IE5\LWMEI3D4\thumb-potatoes-66.6-7940[1]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2285992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 descr="http://www.unica.md/wp-content/uploads/2012/12/broccoli3-500x3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357562"/>
            <a:ext cx="1614414" cy="1143008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1643042" y="5929306"/>
            <a:ext cx="1214446" cy="857256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COV</a:t>
            </a:r>
            <a:endParaRPr lang="ro-RO" sz="2800" b="1" dirty="0">
              <a:solidFill>
                <a:srgbClr val="0070C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00166" y="4643446"/>
            <a:ext cx="1357322" cy="1000132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MOR</a:t>
            </a:r>
            <a:endParaRPr lang="ro-RO" sz="2800" b="1" dirty="0">
              <a:solidFill>
                <a:srgbClr val="0070C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00562" y="4643446"/>
            <a:ext cx="1357322" cy="1000132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Z</a:t>
            </a:r>
            <a:r>
              <a:rPr lang="ro-RO" sz="2800" b="1" dirty="0">
                <a:solidFill>
                  <a:srgbClr val="0070C0"/>
                </a:solidFill>
              </a:rPr>
              <a:t>Ã</a:t>
            </a:r>
          </a:p>
          <a:p>
            <a:pPr algn="ctr"/>
            <a:endParaRPr lang="ro-RO" sz="2800" b="1" dirty="0">
              <a:solidFill>
                <a:srgbClr val="0070C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143240" y="5857868"/>
            <a:ext cx="1285852" cy="928694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RE</a:t>
            </a:r>
            <a:endParaRPr lang="ro-RO" sz="28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6917" y="5857868"/>
            <a:ext cx="1285852" cy="928694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MA</a:t>
            </a:r>
            <a:endParaRPr lang="ro-RO" sz="2800" b="1" dirty="0">
              <a:solidFill>
                <a:srgbClr val="0070C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572396" y="4643446"/>
            <a:ext cx="1285852" cy="928694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LI</a:t>
            </a:r>
            <a:endParaRPr lang="ro-RO" sz="2800" b="1" dirty="0">
              <a:solidFill>
                <a:srgbClr val="0070C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786678" y="5857868"/>
            <a:ext cx="1285852" cy="928694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CO</a:t>
            </a:r>
            <a:endParaRPr lang="ro-RO" sz="2800" b="1" dirty="0">
              <a:solidFill>
                <a:srgbClr val="0070C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0770" y="4714884"/>
            <a:ext cx="1285852" cy="928694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BRO</a:t>
            </a:r>
            <a:endParaRPr lang="ro-RO" sz="2800" b="1" dirty="0">
              <a:solidFill>
                <a:srgbClr val="0070C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43438" y="5857868"/>
            <a:ext cx="1285852" cy="928694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CAR</a:t>
            </a:r>
            <a:endParaRPr lang="ro-RO" sz="2800" b="1" dirty="0">
              <a:solidFill>
                <a:srgbClr val="0070C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071530" y="4643446"/>
            <a:ext cx="1285852" cy="1000132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TOFI</a:t>
            </a:r>
            <a:endParaRPr lang="ro-RO" sz="2800" b="1" dirty="0">
              <a:solidFill>
                <a:srgbClr val="0070C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215074" y="5857868"/>
            <a:ext cx="1285852" cy="928694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PA</a:t>
            </a:r>
            <a:endParaRPr lang="ro-RO" sz="2800" b="1" dirty="0">
              <a:solidFill>
                <a:srgbClr val="0070C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000364" y="4643446"/>
            <a:ext cx="1357322" cy="1000132"/>
          </a:xfrm>
          <a:prstGeom prst="ellipse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70C0"/>
              </a:solidFill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</a:rPr>
              <a:t>R</a:t>
            </a:r>
            <a:r>
              <a:rPr lang="ro-RO" sz="2800" b="1" dirty="0">
                <a:solidFill>
                  <a:srgbClr val="0070C0"/>
                </a:solidFill>
              </a:rPr>
              <a:t>Ã</a:t>
            </a:r>
          </a:p>
          <a:p>
            <a:pPr algn="ctr"/>
            <a:endParaRPr lang="ro-RO" sz="2800" b="1" dirty="0">
              <a:solidFill>
                <a:srgbClr val="0070C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2910" y="214290"/>
            <a:ext cx="8001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>
                <a:solidFill>
                  <a:srgbClr val="0070C0"/>
                </a:solidFill>
              </a:rPr>
              <a:t>Condu silabele şi formeazã cuvinte pentru fiecare imagine!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-0.03839 L -0.56875 -0.7308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00" y="-3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2961 L -0.08334 -0.5645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-2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80204E-6 L -0.01388 -0.3337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59852E-6 L 0.09253 -0.50532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-2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71 -0.00855 L 0.14236 -0.16582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-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27 -0.02799 L -0.59895 -0.3217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00" y="-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31 -0.0821 L -0.48108 -0.15541 " pathEditMode="relative" ptsTypes="AA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3.68178E-6 L 0.62206 -0.69242 " pathEditMode="relative" ptsTypes="AA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10823E-6 L 0.2283 -0.50347 " pathEditMode="relative" ptsTypes="AA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28307E-6 L 0.50729 -0.67854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00" y="-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73 0.0104 L 0.15122 -0.51064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0" y="-2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8.32562E-7 L 0.13195 -0.33372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283</Words>
  <Application>Microsoft Macintosh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Viorina</dc:creator>
  <cp:lastModifiedBy>Microsoft Office User</cp:lastModifiedBy>
  <cp:revision>12</cp:revision>
  <dcterms:created xsi:type="dcterms:W3CDTF">2015-10-11T09:11:14Z</dcterms:created>
  <dcterms:modified xsi:type="dcterms:W3CDTF">2020-03-12T13:27:16Z</dcterms:modified>
</cp:coreProperties>
</file>